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Nunito"/>
      <p:regular r:id="rId59"/>
      <p:bold r:id="rId60"/>
      <p:italic r:id="rId61"/>
      <p:boldItalic r:id="rId62"/>
    </p:embeddedFont>
    <p:embeddedFont>
      <p:font typeface="Maven Pro"/>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5.xml"/><Relationship Id="rId64" Type="http://schemas.openxmlformats.org/officeDocument/2006/relationships/font" Target="fonts/MavenPro-bold.fntdata"/><Relationship Id="rId63" Type="http://schemas.openxmlformats.org/officeDocument/2006/relationships/font" Target="fonts/MavenPro-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Nuni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77fd275aa_0_2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77fd275aa_0_2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77fd275a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777fd275aa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777fd275a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777fd275aa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777fd275a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777fd275aa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77fd275a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777fd275aa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777fd275a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777fd275aa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777fd275a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777fd275aa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77fd275a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777fd275aa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77fd275a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777fd275aa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777fd275a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777fd275aa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77fd275a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777fd275aa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77fd275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777fd275a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777fd275a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777fd275aa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777fd275a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777fd275aa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777fd275a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777fd275aa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777fd275a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777fd275aa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77fd275a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777fd275aa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777fd275a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777fd275aa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777fd275a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777fd275aa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777fd275a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777fd275aa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77fd275a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777fd275aa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777fd275aa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777fd275aa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77fd275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777fd275a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777fd275a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777fd275aa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777fd275a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777fd275aa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777fd275a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777fd275aa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777fd275a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777fd275aa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777fd275a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777fd275aa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777fd275a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777fd275aa_0_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777fd275a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777fd275aa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777fd275a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777fd275aa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777fd275aa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777fd275aa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777fd275a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777fd275aa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77fd275a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777fd275aa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777fd275a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777fd275aa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777fd275a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777fd275aa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777fd275a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777fd275aa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777fd275a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777fd275aa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777fd275a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777fd275aa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777fd275aa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777fd275aa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8026f08d4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8026f08d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8026f08d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026f08d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8026f08d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8026f08d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8026f08d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8026f08d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77fd275a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777fd275a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8026f08d4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8026f08d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8026f08d4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8026f08d4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8026f08d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8026f08d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8026f08d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8026f08d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77fd275a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777fd275aa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77fd275a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777fd275a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77fd275a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777fd275aa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77fd275a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777fd275aa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1600"/>
              </a:spcBef>
              <a:spcAft>
                <a:spcPts val="0"/>
              </a:spcAft>
              <a:buClr>
                <a:schemeClr val="lt1"/>
              </a:buClr>
              <a:buSzPts val="1100"/>
              <a:buChar char="○"/>
              <a:defRPr>
                <a:solidFill>
                  <a:schemeClr val="lt1"/>
                </a:solidFill>
              </a:defRPr>
            </a:lvl2pPr>
            <a:lvl3pPr indent="-298450" lvl="2" marL="1371600" rtl="0" algn="ctr">
              <a:spcBef>
                <a:spcPts val="1600"/>
              </a:spcBef>
              <a:spcAft>
                <a:spcPts val="0"/>
              </a:spcAft>
              <a:buClr>
                <a:schemeClr val="lt1"/>
              </a:buClr>
              <a:buSzPts val="1100"/>
              <a:buChar char="■"/>
              <a:defRPr>
                <a:solidFill>
                  <a:schemeClr val="lt1"/>
                </a:solidFill>
              </a:defRPr>
            </a:lvl3pPr>
            <a:lvl4pPr indent="-298450" lvl="3" marL="1828800" rtl="0" algn="ctr">
              <a:spcBef>
                <a:spcPts val="1600"/>
              </a:spcBef>
              <a:spcAft>
                <a:spcPts val="0"/>
              </a:spcAft>
              <a:buClr>
                <a:schemeClr val="lt1"/>
              </a:buClr>
              <a:buSzPts val="1100"/>
              <a:buChar char="●"/>
              <a:defRPr>
                <a:solidFill>
                  <a:schemeClr val="lt1"/>
                </a:solidFill>
              </a:defRPr>
            </a:lvl4pPr>
            <a:lvl5pPr indent="-298450" lvl="4" marL="2286000" rtl="0" algn="ctr">
              <a:spcBef>
                <a:spcPts val="1600"/>
              </a:spcBef>
              <a:spcAft>
                <a:spcPts val="0"/>
              </a:spcAft>
              <a:buClr>
                <a:schemeClr val="lt1"/>
              </a:buClr>
              <a:buSzPts val="1100"/>
              <a:buChar char="○"/>
              <a:defRPr>
                <a:solidFill>
                  <a:schemeClr val="lt1"/>
                </a:solidFill>
              </a:defRPr>
            </a:lvl5pPr>
            <a:lvl6pPr indent="-298450" lvl="5" marL="2743200" rtl="0" algn="ctr">
              <a:spcBef>
                <a:spcPts val="1600"/>
              </a:spcBef>
              <a:spcAft>
                <a:spcPts val="0"/>
              </a:spcAft>
              <a:buClr>
                <a:schemeClr val="lt1"/>
              </a:buClr>
              <a:buSzPts val="1100"/>
              <a:buChar char="■"/>
              <a:defRPr>
                <a:solidFill>
                  <a:schemeClr val="lt1"/>
                </a:solidFill>
              </a:defRPr>
            </a:lvl6pPr>
            <a:lvl7pPr indent="-298450" lvl="6" marL="3200400" rtl="0" algn="ctr">
              <a:spcBef>
                <a:spcPts val="1600"/>
              </a:spcBef>
              <a:spcAft>
                <a:spcPts val="0"/>
              </a:spcAft>
              <a:buClr>
                <a:schemeClr val="lt1"/>
              </a:buClr>
              <a:buSzPts val="1100"/>
              <a:buChar char="●"/>
              <a:defRPr>
                <a:solidFill>
                  <a:schemeClr val="lt1"/>
                </a:solidFill>
              </a:defRPr>
            </a:lvl7pPr>
            <a:lvl8pPr indent="-298450" lvl="7" marL="3657600" rtl="0" algn="ctr">
              <a:spcBef>
                <a:spcPts val="1600"/>
              </a:spcBef>
              <a:spcAft>
                <a:spcPts val="0"/>
              </a:spcAft>
              <a:buClr>
                <a:schemeClr val="lt1"/>
              </a:buClr>
              <a:buSzPts val="1100"/>
              <a:buChar char="○"/>
              <a:defRPr>
                <a:solidFill>
                  <a:schemeClr val="lt1"/>
                </a:solidFill>
              </a:defRPr>
            </a:lvl8pPr>
            <a:lvl9pPr indent="-298450" lvl="8" marL="4114800" rtl="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273" name="Shape 273"/>
        <p:cNvGrpSpPr/>
        <p:nvPr/>
      </p:nvGrpSpPr>
      <p:grpSpPr>
        <a:xfrm>
          <a:off x="0" y="0"/>
          <a:ext cx="0" cy="0"/>
          <a:chOff x="0" y="0"/>
          <a:chExt cx="0" cy="0"/>
        </a:xfrm>
      </p:grpSpPr>
      <p:sp>
        <p:nvSpPr>
          <p:cNvPr id="274" name="Google Shape;274;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txBox="1"/>
          <p:nvPr>
            <p:ph type="title"/>
          </p:nvPr>
        </p:nvSpPr>
        <p:spPr>
          <a:xfrm rot="-5400000">
            <a:off x="-620225" y="1797500"/>
            <a:ext cx="4064100" cy="1506900"/>
          </a:xfrm>
          <a:prstGeom prst="rect">
            <a:avLst/>
          </a:prstGeom>
          <a:noFill/>
          <a:ln>
            <a:noFill/>
          </a:ln>
        </p:spPr>
        <p:txBody>
          <a:bodyPr anchorCtr="0" anchor="b" bIns="34275" lIns="68575" spcFirstLastPara="1" rIns="68575" wrap="square" tIns="34275">
            <a:noAutofit/>
          </a:bodyPr>
          <a:lstStyle>
            <a:lvl1pPr lvl="0" rtl="0" algn="r">
              <a:lnSpc>
                <a:spcPct val="100000"/>
              </a:lnSpc>
              <a:spcBef>
                <a:spcPts val="0"/>
              </a:spcBef>
              <a:spcAft>
                <a:spcPts val="0"/>
              </a:spcAft>
              <a:buClr>
                <a:schemeClr val="dk1"/>
              </a:buClr>
              <a:buSzPts val="4800"/>
              <a:buNone/>
              <a:defRPr b="1" sz="4800">
                <a:solidFill>
                  <a:schemeClr val="dk1"/>
                </a:solidFill>
              </a:defRPr>
            </a:lvl1pPr>
            <a:lvl2pPr lvl="1" rtl="0" algn="r">
              <a:lnSpc>
                <a:spcPct val="100000"/>
              </a:lnSpc>
              <a:spcBef>
                <a:spcPts val="0"/>
              </a:spcBef>
              <a:spcAft>
                <a:spcPts val="0"/>
              </a:spcAft>
              <a:buClr>
                <a:schemeClr val="dk1"/>
              </a:buClr>
              <a:buSzPts val="4800"/>
              <a:buNone/>
              <a:defRPr b="1" sz="4800">
                <a:solidFill>
                  <a:schemeClr val="dk1"/>
                </a:solidFill>
              </a:defRPr>
            </a:lvl2pPr>
            <a:lvl3pPr lvl="2" rtl="0" algn="r">
              <a:lnSpc>
                <a:spcPct val="100000"/>
              </a:lnSpc>
              <a:spcBef>
                <a:spcPts val="0"/>
              </a:spcBef>
              <a:spcAft>
                <a:spcPts val="0"/>
              </a:spcAft>
              <a:buClr>
                <a:schemeClr val="dk1"/>
              </a:buClr>
              <a:buSzPts val="4800"/>
              <a:buNone/>
              <a:defRPr b="1" sz="4800">
                <a:solidFill>
                  <a:schemeClr val="dk1"/>
                </a:solidFill>
              </a:defRPr>
            </a:lvl3pPr>
            <a:lvl4pPr lvl="3" rtl="0" algn="r">
              <a:lnSpc>
                <a:spcPct val="100000"/>
              </a:lnSpc>
              <a:spcBef>
                <a:spcPts val="0"/>
              </a:spcBef>
              <a:spcAft>
                <a:spcPts val="0"/>
              </a:spcAft>
              <a:buClr>
                <a:schemeClr val="dk1"/>
              </a:buClr>
              <a:buSzPts val="4800"/>
              <a:buNone/>
              <a:defRPr b="1" sz="4800">
                <a:solidFill>
                  <a:schemeClr val="dk1"/>
                </a:solidFill>
              </a:defRPr>
            </a:lvl4pPr>
            <a:lvl5pPr lvl="4" rtl="0" algn="r">
              <a:lnSpc>
                <a:spcPct val="100000"/>
              </a:lnSpc>
              <a:spcBef>
                <a:spcPts val="0"/>
              </a:spcBef>
              <a:spcAft>
                <a:spcPts val="0"/>
              </a:spcAft>
              <a:buClr>
                <a:schemeClr val="dk1"/>
              </a:buClr>
              <a:buSzPts val="4800"/>
              <a:buNone/>
              <a:defRPr b="1" sz="4800">
                <a:solidFill>
                  <a:schemeClr val="dk1"/>
                </a:solidFill>
              </a:defRPr>
            </a:lvl5pPr>
            <a:lvl6pPr lvl="5" rtl="0" algn="r">
              <a:lnSpc>
                <a:spcPct val="100000"/>
              </a:lnSpc>
              <a:spcBef>
                <a:spcPts val="0"/>
              </a:spcBef>
              <a:spcAft>
                <a:spcPts val="0"/>
              </a:spcAft>
              <a:buClr>
                <a:schemeClr val="dk1"/>
              </a:buClr>
              <a:buSzPts val="4800"/>
              <a:buNone/>
              <a:defRPr b="1" sz="4800">
                <a:solidFill>
                  <a:schemeClr val="dk1"/>
                </a:solidFill>
              </a:defRPr>
            </a:lvl6pPr>
            <a:lvl7pPr lvl="6" rtl="0" algn="r">
              <a:lnSpc>
                <a:spcPct val="100000"/>
              </a:lnSpc>
              <a:spcBef>
                <a:spcPts val="0"/>
              </a:spcBef>
              <a:spcAft>
                <a:spcPts val="0"/>
              </a:spcAft>
              <a:buClr>
                <a:schemeClr val="dk1"/>
              </a:buClr>
              <a:buSzPts val="4800"/>
              <a:buNone/>
              <a:defRPr b="1" sz="4800">
                <a:solidFill>
                  <a:schemeClr val="dk1"/>
                </a:solidFill>
              </a:defRPr>
            </a:lvl7pPr>
            <a:lvl8pPr lvl="7" rtl="0" algn="r">
              <a:lnSpc>
                <a:spcPct val="100000"/>
              </a:lnSpc>
              <a:spcBef>
                <a:spcPts val="0"/>
              </a:spcBef>
              <a:spcAft>
                <a:spcPts val="0"/>
              </a:spcAft>
              <a:buClr>
                <a:schemeClr val="dk1"/>
              </a:buClr>
              <a:buSzPts val="4800"/>
              <a:buNone/>
              <a:defRPr b="1" sz="4800">
                <a:solidFill>
                  <a:schemeClr val="dk1"/>
                </a:solidFill>
              </a:defRPr>
            </a:lvl8pPr>
            <a:lvl9pPr lvl="8" rtl="0" algn="r">
              <a:lnSpc>
                <a:spcPct val="100000"/>
              </a:lnSpc>
              <a:spcBef>
                <a:spcPts val="0"/>
              </a:spcBef>
              <a:spcAft>
                <a:spcPts val="0"/>
              </a:spcAft>
              <a:buClr>
                <a:schemeClr val="dk1"/>
              </a:buClr>
              <a:buSzPts val="4800"/>
              <a:buNone/>
              <a:defRPr b="1" sz="4800">
                <a:solidFill>
                  <a:schemeClr val="dk1"/>
                </a:solidFill>
              </a:defRPr>
            </a:lvl9pPr>
          </a:lstStyle>
          <a:p/>
        </p:txBody>
      </p:sp>
      <p:sp>
        <p:nvSpPr>
          <p:cNvPr id="276" name="Google Shape;276;p13"/>
          <p:cNvSpPr txBox="1"/>
          <p:nvPr>
            <p:ph idx="1" type="body"/>
          </p:nvPr>
        </p:nvSpPr>
        <p:spPr>
          <a:xfrm>
            <a:off x="2601000" y="518875"/>
            <a:ext cx="5913300" cy="4064100"/>
          </a:xfrm>
          <a:prstGeom prst="rect">
            <a:avLst/>
          </a:prstGeom>
          <a:noFill/>
          <a:ln>
            <a:noFill/>
          </a:ln>
        </p:spPr>
        <p:txBody>
          <a:bodyPr anchorCtr="0" anchor="t" bIns="34275" lIns="68575" spcFirstLastPara="1" rIns="68575" wrap="square" tIns="3427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277" name="Google Shape;27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2">
    <p:bg>
      <p:bgPr>
        <a:solidFill>
          <a:srgbClr val="FFFFFF"/>
        </a:solidFill>
      </p:bgPr>
    </p:bg>
    <p:spTree>
      <p:nvGrpSpPr>
        <p:cNvPr id="278" name="Shape 278"/>
        <p:cNvGrpSpPr/>
        <p:nvPr/>
      </p:nvGrpSpPr>
      <p:grpSpPr>
        <a:xfrm>
          <a:off x="0" y="0"/>
          <a:ext cx="0" cy="0"/>
          <a:chOff x="0" y="0"/>
          <a:chExt cx="0" cy="0"/>
        </a:xfrm>
      </p:grpSpPr>
      <p:sp>
        <p:nvSpPr>
          <p:cNvPr id="279" name="Google Shape;279;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25" y="0"/>
            <a:ext cx="9144000" cy="174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6551675" y="0"/>
            <a:ext cx="25923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rot="10800000">
            <a:off x="3991228"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rot="10800000">
            <a:off x="3991228" y="0"/>
            <a:ext cx="1727100" cy="1741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rot="10800000">
            <a:off x="4431837"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rot="10800000">
            <a:off x="4431837" y="0"/>
            <a:ext cx="1727100" cy="17415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rot="10800000">
            <a:off x="4856511"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rot="10800000">
            <a:off x="4856511" y="0"/>
            <a:ext cx="1727100" cy="17415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txBox="1"/>
          <p:nvPr>
            <p:ph type="title"/>
          </p:nvPr>
        </p:nvSpPr>
        <p:spPr>
          <a:xfrm>
            <a:off x="324475" y="148225"/>
            <a:ext cx="3559500" cy="13737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None/>
              <a:defRPr b="1" sz="2800">
                <a:solidFill>
                  <a:schemeClr val="lt1"/>
                </a:solidFill>
              </a:defRPr>
            </a:lvl1pPr>
            <a:lvl2pPr lvl="1" rtl="0" algn="l">
              <a:lnSpc>
                <a:spcPct val="100000"/>
              </a:lnSpc>
              <a:spcBef>
                <a:spcPts val="0"/>
              </a:spcBef>
              <a:spcAft>
                <a:spcPts val="0"/>
              </a:spcAft>
              <a:buNone/>
              <a:defRPr b="1" sz="2800">
                <a:solidFill>
                  <a:schemeClr val="lt1"/>
                </a:solidFill>
              </a:defRPr>
            </a:lvl2pPr>
            <a:lvl3pPr lvl="2" rtl="0" algn="l">
              <a:lnSpc>
                <a:spcPct val="100000"/>
              </a:lnSpc>
              <a:spcBef>
                <a:spcPts val="0"/>
              </a:spcBef>
              <a:spcAft>
                <a:spcPts val="0"/>
              </a:spcAft>
              <a:buNone/>
              <a:defRPr b="1" sz="2800">
                <a:solidFill>
                  <a:schemeClr val="lt1"/>
                </a:solidFill>
              </a:defRPr>
            </a:lvl3pPr>
            <a:lvl4pPr lvl="3" rtl="0" algn="l">
              <a:lnSpc>
                <a:spcPct val="100000"/>
              </a:lnSpc>
              <a:spcBef>
                <a:spcPts val="0"/>
              </a:spcBef>
              <a:spcAft>
                <a:spcPts val="0"/>
              </a:spcAft>
              <a:buNone/>
              <a:defRPr b="1" sz="2800">
                <a:solidFill>
                  <a:schemeClr val="lt1"/>
                </a:solidFill>
              </a:defRPr>
            </a:lvl4pPr>
            <a:lvl5pPr lvl="4" rtl="0" algn="l">
              <a:lnSpc>
                <a:spcPct val="100000"/>
              </a:lnSpc>
              <a:spcBef>
                <a:spcPts val="0"/>
              </a:spcBef>
              <a:spcAft>
                <a:spcPts val="0"/>
              </a:spcAft>
              <a:buNone/>
              <a:defRPr b="1" sz="2800">
                <a:solidFill>
                  <a:schemeClr val="lt1"/>
                </a:solidFill>
              </a:defRPr>
            </a:lvl5pPr>
            <a:lvl6pPr lvl="5" rtl="0" algn="l">
              <a:lnSpc>
                <a:spcPct val="100000"/>
              </a:lnSpc>
              <a:spcBef>
                <a:spcPts val="0"/>
              </a:spcBef>
              <a:spcAft>
                <a:spcPts val="0"/>
              </a:spcAft>
              <a:buNone/>
              <a:defRPr b="1" sz="2800">
                <a:solidFill>
                  <a:schemeClr val="lt1"/>
                </a:solidFill>
              </a:defRPr>
            </a:lvl6pPr>
            <a:lvl7pPr lvl="6" rtl="0" algn="l">
              <a:lnSpc>
                <a:spcPct val="100000"/>
              </a:lnSpc>
              <a:spcBef>
                <a:spcPts val="0"/>
              </a:spcBef>
              <a:spcAft>
                <a:spcPts val="0"/>
              </a:spcAft>
              <a:buNone/>
              <a:defRPr b="1" sz="2800">
                <a:solidFill>
                  <a:schemeClr val="lt1"/>
                </a:solidFill>
              </a:defRPr>
            </a:lvl7pPr>
            <a:lvl8pPr lvl="7" rtl="0" algn="l">
              <a:lnSpc>
                <a:spcPct val="100000"/>
              </a:lnSpc>
              <a:spcBef>
                <a:spcPts val="0"/>
              </a:spcBef>
              <a:spcAft>
                <a:spcPts val="0"/>
              </a:spcAft>
              <a:buNone/>
              <a:defRPr b="1" sz="2800">
                <a:solidFill>
                  <a:schemeClr val="lt1"/>
                </a:solidFill>
              </a:defRPr>
            </a:lvl8pPr>
            <a:lvl9pPr lvl="8" rtl="0" algn="l">
              <a:lnSpc>
                <a:spcPct val="100000"/>
              </a:lnSpc>
              <a:spcBef>
                <a:spcPts val="0"/>
              </a:spcBef>
              <a:spcAft>
                <a:spcPts val="0"/>
              </a:spcAft>
              <a:buNone/>
              <a:defRPr b="1" sz="2800">
                <a:solidFill>
                  <a:schemeClr val="lt1"/>
                </a:solidFill>
              </a:defRPr>
            </a:lvl9pPr>
          </a:lstStyle>
          <a:p/>
        </p:txBody>
      </p:sp>
      <p:sp>
        <p:nvSpPr>
          <p:cNvPr id="289" name="Google Shape;289;p14"/>
          <p:cNvSpPr txBox="1"/>
          <p:nvPr>
            <p:ph idx="1" type="body"/>
          </p:nvPr>
        </p:nvSpPr>
        <p:spPr>
          <a:xfrm>
            <a:off x="324475" y="1920450"/>
            <a:ext cx="8494800" cy="2704200"/>
          </a:xfrm>
          <a:prstGeom prst="rect">
            <a:avLst/>
          </a:prstGeom>
          <a:noFill/>
          <a:ln>
            <a:noFill/>
          </a:ln>
        </p:spPr>
        <p:txBody>
          <a:bodyPr anchorCtr="0" anchor="t" bIns="34275" lIns="68575" spcFirstLastPara="1" rIns="68575" wrap="square" tIns="34275">
            <a:noAutofit/>
          </a:bodyPr>
          <a:lstStyle>
            <a:lvl1pPr indent="-342900" lvl="0" marL="457200" rtl="0" algn="l">
              <a:lnSpc>
                <a:spcPct val="115000"/>
              </a:lnSpc>
              <a:spcBef>
                <a:spcPts val="0"/>
              </a:spcBef>
              <a:spcAft>
                <a:spcPts val="0"/>
              </a:spcAft>
              <a:buClr>
                <a:schemeClr val="dk2"/>
              </a:buClr>
              <a:buSzPts val="1800"/>
              <a:buChar char="●"/>
              <a:defRPr sz="18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290" name="Google Shape;29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1" name="Shape 291"/>
        <p:cNvGrpSpPr/>
        <p:nvPr/>
      </p:nvGrpSpPr>
      <p:grpSpPr>
        <a:xfrm>
          <a:off x="0" y="0"/>
          <a:ext cx="0" cy="0"/>
          <a:chOff x="0" y="0"/>
          <a:chExt cx="0" cy="0"/>
        </a:xfrm>
      </p:grpSpPr>
      <p:sp>
        <p:nvSpPr>
          <p:cNvPr id="292" name="Google Shape;292;p15"/>
          <p:cNvSpPr txBox="1"/>
          <p:nvPr>
            <p:ph type="title"/>
          </p:nvPr>
        </p:nvSpPr>
        <p:spPr>
          <a:xfrm>
            <a:off x="1113233" y="514350"/>
            <a:ext cx="7514100" cy="13146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Clr>
                <a:schemeClr val="dk1"/>
              </a:buClr>
              <a:buSzPts val="14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293" name="Google Shape;293;p15"/>
          <p:cNvSpPr txBox="1"/>
          <p:nvPr>
            <p:ph idx="1" type="body"/>
          </p:nvPr>
        </p:nvSpPr>
        <p:spPr>
          <a:xfrm>
            <a:off x="1113232" y="2000249"/>
            <a:ext cx="7514100" cy="2343300"/>
          </a:xfrm>
          <a:prstGeom prst="rect">
            <a:avLst/>
          </a:prstGeom>
          <a:noFill/>
          <a:ln>
            <a:noFill/>
          </a:ln>
        </p:spPr>
        <p:txBody>
          <a:bodyPr anchorCtr="0" anchor="ctr" bIns="34275" lIns="68575" spcFirstLastPara="1" rIns="68575" wrap="square" tIns="34275">
            <a:noAutofit/>
          </a:bodyPr>
          <a:lstStyle>
            <a:lvl1pPr indent="-355600" lvl="0" marL="457200" rtl="0" algn="l">
              <a:spcBef>
                <a:spcPts val="300"/>
              </a:spcBef>
              <a:spcAft>
                <a:spcPts val="0"/>
              </a:spcAft>
              <a:buSzPts val="2000"/>
              <a:buChar char="●"/>
              <a:defRPr/>
            </a:lvl1pPr>
            <a:lvl2pPr indent="-355600" lvl="1" marL="914400" rtl="0" algn="l">
              <a:spcBef>
                <a:spcPts val="500"/>
              </a:spcBef>
              <a:spcAft>
                <a:spcPts val="0"/>
              </a:spcAft>
              <a:buSzPts val="2000"/>
              <a:buChar char="○"/>
              <a:defRPr/>
            </a:lvl2pPr>
            <a:lvl3pPr indent="-355600" lvl="2" marL="1371600" rtl="0" algn="l">
              <a:spcBef>
                <a:spcPts val="500"/>
              </a:spcBef>
              <a:spcAft>
                <a:spcPts val="0"/>
              </a:spcAft>
              <a:buSzPts val="2000"/>
              <a:buChar char="■"/>
              <a:defRPr/>
            </a:lvl3pPr>
            <a:lvl4pPr indent="-355600" lvl="3" marL="1828800" rtl="0" algn="l">
              <a:spcBef>
                <a:spcPts val="500"/>
              </a:spcBef>
              <a:spcAft>
                <a:spcPts val="0"/>
              </a:spcAft>
              <a:buSzPts val="2000"/>
              <a:buChar char="●"/>
              <a:defRPr/>
            </a:lvl4pPr>
            <a:lvl5pPr indent="-355600" lvl="4" marL="2286000" rtl="0" algn="l">
              <a:spcBef>
                <a:spcPts val="500"/>
              </a:spcBef>
              <a:spcAft>
                <a:spcPts val="0"/>
              </a:spcAft>
              <a:buSzPts val="2000"/>
              <a:buChar char="○"/>
              <a:defRPr/>
            </a:lvl5pPr>
            <a:lvl6pPr indent="-355600" lvl="5" marL="2743200" rtl="0" algn="l">
              <a:spcBef>
                <a:spcPts val="500"/>
              </a:spcBef>
              <a:spcAft>
                <a:spcPts val="0"/>
              </a:spcAft>
              <a:buSzPts val="2000"/>
              <a:buChar char="■"/>
              <a:defRPr/>
            </a:lvl6pPr>
            <a:lvl7pPr indent="-355600" lvl="6" marL="3200400" rtl="0" algn="l">
              <a:spcBef>
                <a:spcPts val="500"/>
              </a:spcBef>
              <a:spcAft>
                <a:spcPts val="0"/>
              </a:spcAft>
              <a:buSzPts val="2000"/>
              <a:buChar char="●"/>
              <a:defRPr/>
            </a:lvl7pPr>
            <a:lvl8pPr indent="-355600" lvl="7" marL="3657600" rtl="0" algn="l">
              <a:spcBef>
                <a:spcPts val="500"/>
              </a:spcBef>
              <a:spcAft>
                <a:spcPts val="0"/>
              </a:spcAft>
              <a:buSzPts val="2000"/>
              <a:buChar char="○"/>
              <a:defRPr/>
            </a:lvl8pPr>
            <a:lvl9pPr indent="-355600" lvl="8" marL="4114800" rtl="0" algn="l">
              <a:spcBef>
                <a:spcPts val="500"/>
              </a:spcBef>
              <a:spcAft>
                <a:spcPts val="500"/>
              </a:spcAft>
              <a:buSzPts val="2000"/>
              <a:buChar char="■"/>
              <a:defRPr/>
            </a:lvl9pPr>
          </a:lstStyle>
          <a:p/>
        </p:txBody>
      </p:sp>
      <p:sp>
        <p:nvSpPr>
          <p:cNvPr id="294" name="Google Shape;294;p15"/>
          <p:cNvSpPr txBox="1"/>
          <p:nvPr>
            <p:ph idx="10" type="dt"/>
          </p:nvPr>
        </p:nvSpPr>
        <p:spPr>
          <a:xfrm>
            <a:off x="7299492" y="4412456"/>
            <a:ext cx="8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5" name="Google Shape;295;p15"/>
          <p:cNvSpPr txBox="1"/>
          <p:nvPr>
            <p:ph idx="11" type="ftr"/>
          </p:nvPr>
        </p:nvSpPr>
        <p:spPr>
          <a:xfrm>
            <a:off x="1929209" y="4412456"/>
            <a:ext cx="53133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6" name="Google Shape;296;p15"/>
          <p:cNvSpPr txBox="1"/>
          <p:nvPr>
            <p:ph idx="12" type="sldNum"/>
          </p:nvPr>
        </p:nvSpPr>
        <p:spPr>
          <a:xfrm>
            <a:off x="8213892" y="4400348"/>
            <a:ext cx="413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297" name="Shape 297"/>
        <p:cNvGrpSpPr/>
        <p:nvPr/>
      </p:nvGrpSpPr>
      <p:grpSpPr>
        <a:xfrm>
          <a:off x="0" y="0"/>
          <a:ext cx="0" cy="0"/>
          <a:chOff x="0" y="0"/>
          <a:chExt cx="0" cy="0"/>
        </a:xfrm>
      </p:grpSpPr>
      <p:sp>
        <p:nvSpPr>
          <p:cNvPr id="298" name="Google Shape;298;p16"/>
          <p:cNvSpPr txBox="1"/>
          <p:nvPr>
            <p:ph type="title"/>
          </p:nvPr>
        </p:nvSpPr>
        <p:spPr>
          <a:xfrm>
            <a:off x="1113234" y="514350"/>
            <a:ext cx="7514100" cy="22860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Clr>
                <a:schemeClr val="dk1"/>
              </a:buClr>
              <a:buSzPts val="2400"/>
              <a:buFont typeface="Corbel"/>
              <a:buNone/>
              <a:defRPr b="0" sz="2400" cap="none"/>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299" name="Google Shape;299;p16"/>
          <p:cNvSpPr txBox="1"/>
          <p:nvPr>
            <p:ph idx="1" type="body"/>
          </p:nvPr>
        </p:nvSpPr>
        <p:spPr>
          <a:xfrm>
            <a:off x="1113234" y="3257550"/>
            <a:ext cx="7514100" cy="1085700"/>
          </a:xfrm>
          <a:prstGeom prst="rect">
            <a:avLst/>
          </a:prstGeom>
          <a:noFill/>
          <a:ln>
            <a:noFill/>
          </a:ln>
        </p:spPr>
        <p:txBody>
          <a:bodyPr anchorCtr="0" anchor="ctr" bIns="34275" lIns="68575" spcFirstLastPara="1" rIns="68575" wrap="square" tIns="34275">
            <a:noAutofit/>
          </a:bodyPr>
          <a:lstStyle>
            <a:lvl1pPr indent="-228600" lvl="0" marL="457200" rtl="0" algn="ctr">
              <a:spcBef>
                <a:spcPts val="300"/>
              </a:spcBef>
              <a:spcAft>
                <a:spcPts val="0"/>
              </a:spcAft>
              <a:buSzPts val="2200"/>
              <a:buNone/>
              <a:defRPr sz="1500">
                <a:solidFill>
                  <a:schemeClr val="dk1"/>
                </a:solidFill>
              </a:defRPr>
            </a:lvl1pPr>
            <a:lvl2pPr indent="-228600" lvl="1" marL="914400" rtl="0" algn="l">
              <a:spcBef>
                <a:spcPts val="500"/>
              </a:spcBef>
              <a:spcAft>
                <a:spcPts val="0"/>
              </a:spcAft>
              <a:buSzPts val="2000"/>
              <a:buNone/>
              <a:defRPr sz="1400">
                <a:solidFill>
                  <a:srgbClr val="888888"/>
                </a:solidFill>
              </a:defRPr>
            </a:lvl2pPr>
            <a:lvl3pPr indent="-228600" lvl="2" marL="1371600" rtl="0" algn="l">
              <a:spcBef>
                <a:spcPts val="500"/>
              </a:spcBef>
              <a:spcAft>
                <a:spcPts val="0"/>
              </a:spcAft>
              <a:buSzPts val="1700"/>
              <a:buNone/>
              <a:defRPr sz="1200">
                <a:solidFill>
                  <a:srgbClr val="888888"/>
                </a:solidFill>
              </a:defRPr>
            </a:lvl3pPr>
            <a:lvl4pPr indent="-228600" lvl="3" marL="1828800" rtl="0" algn="l">
              <a:spcBef>
                <a:spcPts val="500"/>
              </a:spcBef>
              <a:spcAft>
                <a:spcPts val="0"/>
              </a:spcAft>
              <a:buSzPts val="1500"/>
              <a:buNone/>
              <a:defRPr sz="1100">
                <a:solidFill>
                  <a:srgbClr val="888888"/>
                </a:solidFill>
              </a:defRPr>
            </a:lvl4pPr>
            <a:lvl5pPr indent="-228600" lvl="4" marL="2286000" rtl="0" algn="l">
              <a:spcBef>
                <a:spcPts val="500"/>
              </a:spcBef>
              <a:spcAft>
                <a:spcPts val="0"/>
              </a:spcAft>
              <a:buSzPts val="1500"/>
              <a:buNone/>
              <a:defRPr sz="1100">
                <a:solidFill>
                  <a:srgbClr val="888888"/>
                </a:solidFill>
              </a:defRPr>
            </a:lvl5pPr>
            <a:lvl6pPr indent="-228600" lvl="5" marL="2743200" rtl="0" algn="l">
              <a:spcBef>
                <a:spcPts val="500"/>
              </a:spcBef>
              <a:spcAft>
                <a:spcPts val="0"/>
              </a:spcAft>
              <a:buSzPts val="1500"/>
              <a:buNone/>
              <a:defRPr sz="1100">
                <a:solidFill>
                  <a:srgbClr val="888888"/>
                </a:solidFill>
              </a:defRPr>
            </a:lvl6pPr>
            <a:lvl7pPr indent="-228600" lvl="6" marL="3200400" rtl="0" algn="l">
              <a:spcBef>
                <a:spcPts val="500"/>
              </a:spcBef>
              <a:spcAft>
                <a:spcPts val="0"/>
              </a:spcAft>
              <a:buSzPts val="1500"/>
              <a:buNone/>
              <a:defRPr sz="1100">
                <a:solidFill>
                  <a:srgbClr val="888888"/>
                </a:solidFill>
              </a:defRPr>
            </a:lvl7pPr>
            <a:lvl8pPr indent="-228600" lvl="7" marL="3657600" rtl="0" algn="l">
              <a:spcBef>
                <a:spcPts val="500"/>
              </a:spcBef>
              <a:spcAft>
                <a:spcPts val="0"/>
              </a:spcAft>
              <a:buSzPts val="1500"/>
              <a:buNone/>
              <a:defRPr sz="1100">
                <a:solidFill>
                  <a:srgbClr val="888888"/>
                </a:solidFill>
              </a:defRPr>
            </a:lvl8pPr>
            <a:lvl9pPr indent="-228600" lvl="8" marL="4114800" rtl="0" algn="l">
              <a:spcBef>
                <a:spcPts val="500"/>
              </a:spcBef>
              <a:spcAft>
                <a:spcPts val="500"/>
              </a:spcAft>
              <a:buSzPts val="1500"/>
              <a:buNone/>
              <a:defRPr sz="1100">
                <a:solidFill>
                  <a:srgbClr val="888888"/>
                </a:solidFill>
              </a:defRPr>
            </a:lvl9pPr>
          </a:lstStyle>
          <a:p/>
        </p:txBody>
      </p:sp>
      <p:sp>
        <p:nvSpPr>
          <p:cNvPr id="300" name="Google Shape;300;p16"/>
          <p:cNvSpPr txBox="1"/>
          <p:nvPr>
            <p:ph idx="10" type="dt"/>
          </p:nvPr>
        </p:nvSpPr>
        <p:spPr>
          <a:xfrm>
            <a:off x="7299492" y="4412456"/>
            <a:ext cx="8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1" name="Google Shape;301;p16"/>
          <p:cNvSpPr txBox="1"/>
          <p:nvPr>
            <p:ph idx="11" type="ftr"/>
          </p:nvPr>
        </p:nvSpPr>
        <p:spPr>
          <a:xfrm>
            <a:off x="1929209" y="4412456"/>
            <a:ext cx="53133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2" name="Google Shape;302;p16"/>
          <p:cNvSpPr txBox="1"/>
          <p:nvPr>
            <p:ph idx="12" type="sldNum"/>
          </p:nvPr>
        </p:nvSpPr>
        <p:spPr>
          <a:xfrm>
            <a:off x="8213892" y="4412456"/>
            <a:ext cx="413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3">
    <p:bg>
      <p:bgPr>
        <a:solidFill>
          <a:srgbClr val="FFFFFF"/>
        </a:solidFill>
      </p:bgPr>
    </p:bg>
    <p:spTree>
      <p:nvGrpSpPr>
        <p:cNvPr id="303" name="Shape 303"/>
        <p:cNvGrpSpPr/>
        <p:nvPr/>
      </p:nvGrpSpPr>
      <p:grpSpPr>
        <a:xfrm>
          <a:off x="0" y="0"/>
          <a:ext cx="0" cy="0"/>
          <a:chOff x="0" y="0"/>
          <a:chExt cx="0" cy="0"/>
        </a:xfrm>
      </p:grpSpPr>
      <p:sp>
        <p:nvSpPr>
          <p:cNvPr id="304" name="Google Shape;304;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149" y="-27"/>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521314" y="-27"/>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192078" y="2261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rot="10800000">
            <a:off x="191890" y="2259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1042802" y="-27"/>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1564118" y="-27"/>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1234882" y="2261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rot="10800000">
            <a:off x="1234694" y="2259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149" y="10286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521377" y="10286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192078" y="12548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rot="10800000">
            <a:off x="191890" y="12546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1042802" y="10286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1564181" y="10286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1234882" y="12548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rot="10800000">
            <a:off x="1234694" y="12546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149" y="20573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521314" y="20573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192078" y="22835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rot="10800000">
            <a:off x="191890" y="22833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1042802" y="20573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1564118" y="20573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1234882" y="22835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rot="10800000">
            <a:off x="1234694" y="22833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149" y="30860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521314" y="30860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192078" y="33122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rot="10800000">
            <a:off x="191890" y="33120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1042802" y="30860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1564118" y="30860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1234882" y="33122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rot="10800000">
            <a:off x="1234694" y="33120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149" y="41147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521314" y="41147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192078" y="43409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rot="10800000">
            <a:off x="191890" y="43407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1042802" y="41147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1564118" y="41147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a:off x="1234882" y="43409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rot="10800000">
            <a:off x="1234694" y="43407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txBox="1"/>
          <p:nvPr>
            <p:ph idx="1" type="body"/>
          </p:nvPr>
        </p:nvSpPr>
        <p:spPr>
          <a:xfrm>
            <a:off x="2739225" y="612388"/>
            <a:ext cx="5696400" cy="3932700"/>
          </a:xfrm>
          <a:prstGeom prst="rect">
            <a:avLst/>
          </a:prstGeom>
          <a:noFill/>
          <a:ln>
            <a:noFill/>
          </a:ln>
        </p:spPr>
        <p:txBody>
          <a:bodyPr anchorCtr="0" anchor="t" bIns="34275" lIns="68575" spcFirstLastPara="1" rIns="68575" wrap="square" tIns="3427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346" name="Google Shape;346;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6.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18.png"/><Relationship Id="rId8"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30.png"/><Relationship Id="rId7"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44.png"/><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21.png"/><Relationship Id="rId5" Type="http://schemas.openxmlformats.org/officeDocument/2006/relationships/image" Target="../media/image37.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43.png"/><Relationship Id="rId6"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53.png"/><Relationship Id="rId5"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9.png"/><Relationship Id="rId6"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57.png"/><Relationship Id="rId7" Type="http://schemas.openxmlformats.org/officeDocument/2006/relationships/image" Target="../media/image55.png"/><Relationship Id="rId8"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64.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chittkalab.sbcs.qmul.ac.uk/2018/Lawsonetal_2018_ProcB.pdf" TargetMode="Externa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7.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journals.plos.org/ploscompbiol/article?id=10.1371/journal.pcbi.1005333"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73.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18"/>
          <p:cNvSpPr txBox="1"/>
          <p:nvPr/>
        </p:nvSpPr>
        <p:spPr>
          <a:xfrm>
            <a:off x="443550" y="377700"/>
            <a:ext cx="3347700" cy="8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980000"/>
                </a:solidFill>
                <a:latin typeface="Nunito"/>
                <a:ea typeface="Nunito"/>
                <a:cs typeface="Nunito"/>
                <a:sym typeface="Nunito"/>
              </a:rPr>
              <a:t>Visual System: </a:t>
            </a:r>
            <a:endParaRPr b="1" sz="3200">
              <a:solidFill>
                <a:srgbClr val="980000"/>
              </a:solidFill>
              <a:latin typeface="Nunito"/>
              <a:ea typeface="Nunito"/>
              <a:cs typeface="Nunito"/>
              <a:sym typeface="Nunito"/>
            </a:endParaRPr>
          </a:p>
          <a:p>
            <a:pPr indent="0" lvl="0" marL="0" rtl="0" algn="l">
              <a:spcBef>
                <a:spcPts val="0"/>
              </a:spcBef>
              <a:spcAft>
                <a:spcPts val="0"/>
              </a:spcAft>
              <a:buNone/>
            </a:pPr>
            <a:r>
              <a:rPr b="1" lang="en" sz="3200">
                <a:solidFill>
                  <a:srgbClr val="980000"/>
                </a:solidFill>
                <a:latin typeface="Nunito"/>
                <a:ea typeface="Nunito"/>
                <a:cs typeface="Nunito"/>
                <a:sym typeface="Nunito"/>
              </a:rPr>
              <a:t>The Bumblebee</a:t>
            </a:r>
            <a:endParaRPr b="1" sz="3200">
              <a:solidFill>
                <a:srgbClr val="980000"/>
              </a:solidFill>
              <a:latin typeface="Nunito"/>
              <a:ea typeface="Nunito"/>
              <a:cs typeface="Nunito"/>
              <a:sym typeface="Nunito"/>
            </a:endParaRPr>
          </a:p>
        </p:txBody>
      </p:sp>
      <p:sp>
        <p:nvSpPr>
          <p:cNvPr id="352" name="Google Shape;352;p18"/>
          <p:cNvSpPr txBox="1"/>
          <p:nvPr/>
        </p:nvSpPr>
        <p:spPr>
          <a:xfrm>
            <a:off x="443550" y="4432275"/>
            <a:ext cx="23730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Presentation by Abhinaya, Vatsal, Navya, Shubham</a:t>
            </a:r>
            <a:endParaRPr>
              <a:latin typeface="Nunito"/>
              <a:ea typeface="Nunito"/>
              <a:cs typeface="Nunito"/>
              <a:sym typeface="Nunito"/>
            </a:endParaRPr>
          </a:p>
        </p:txBody>
      </p:sp>
      <p:sp>
        <p:nvSpPr>
          <p:cNvPr id="353" name="Google Shape;353;p18"/>
          <p:cNvSpPr txBox="1"/>
          <p:nvPr/>
        </p:nvSpPr>
        <p:spPr>
          <a:xfrm>
            <a:off x="5810950" y="265125"/>
            <a:ext cx="3102000" cy="8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Connectome Project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Brain and Cognitive Society,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IIT Kanpur</a:t>
            </a:r>
            <a:endParaRPr>
              <a:latin typeface="Nunito"/>
              <a:ea typeface="Nunito"/>
              <a:cs typeface="Nunito"/>
              <a:sym typeface="Nunito"/>
            </a:endParaRPr>
          </a:p>
        </p:txBody>
      </p:sp>
      <p:pic>
        <p:nvPicPr>
          <p:cNvPr id="354" name="Google Shape;354;p18"/>
          <p:cNvPicPr preferRelativeResize="0"/>
          <p:nvPr/>
        </p:nvPicPr>
        <p:blipFill>
          <a:blip r:embed="rId4">
            <a:alphaModFix/>
          </a:blip>
          <a:stretch>
            <a:fillRect/>
          </a:stretch>
        </p:blipFill>
        <p:spPr>
          <a:xfrm>
            <a:off x="8139400" y="265125"/>
            <a:ext cx="835200" cy="835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27"/>
          <p:cNvSpPr txBox="1"/>
          <p:nvPr>
            <p:ph type="title"/>
          </p:nvPr>
        </p:nvSpPr>
        <p:spPr>
          <a:xfrm>
            <a:off x="997402" y="256342"/>
            <a:ext cx="7514100" cy="757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600"/>
              <a:buFont typeface="Corbel"/>
              <a:buNone/>
            </a:pPr>
            <a:r>
              <a:rPr lang="en"/>
              <a:t>Can bees distinguish mirror images?</a:t>
            </a:r>
            <a:endParaRPr/>
          </a:p>
        </p:txBody>
      </p:sp>
      <p:sp>
        <p:nvSpPr>
          <p:cNvPr id="413" name="Google Shape;413;p27"/>
          <p:cNvSpPr txBox="1"/>
          <p:nvPr>
            <p:ph idx="1" type="body"/>
          </p:nvPr>
        </p:nvSpPr>
        <p:spPr>
          <a:xfrm>
            <a:off x="1113234" y="1125245"/>
            <a:ext cx="7514100" cy="3788700"/>
          </a:xfrm>
          <a:prstGeom prst="rect">
            <a:avLst/>
          </a:prstGeom>
          <a:noFill/>
          <a:ln>
            <a:noFill/>
          </a:ln>
        </p:spPr>
        <p:txBody>
          <a:bodyPr anchorCtr="0" anchor="ctr" bIns="34275" lIns="68575" spcFirstLastPara="1" rIns="68575" wrap="square" tIns="34275">
            <a:noAutofit/>
          </a:bodyPr>
          <a:lstStyle/>
          <a:p>
            <a:pPr indent="-368300" lvl="0" marL="457200" rtl="0" algn="l">
              <a:spcBef>
                <a:spcPts val="0"/>
              </a:spcBef>
              <a:spcAft>
                <a:spcPts val="0"/>
              </a:spcAft>
              <a:buSzPts val="2200"/>
              <a:buChar char="-"/>
            </a:pPr>
            <a:r>
              <a:rPr lang="en"/>
              <a:t>The trained bees discriminate when black and white are interchanged, when only the edges are displayed or when the triangles are smaller.</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0" lvl="0" marL="0" rtl="0" algn="l">
              <a:spcBef>
                <a:spcPts val="800"/>
              </a:spcBef>
              <a:spcAft>
                <a:spcPts val="0"/>
              </a:spcAft>
              <a:buSzPts val="2200"/>
              <a:buNone/>
            </a:pPr>
            <a:r>
              <a:rPr lang="en"/>
              <a:t>                     (a)                                     (b)                                                (c)</a:t>
            </a:r>
            <a:endParaRPr/>
          </a:p>
          <a:p>
            <a:pPr indent="0" lvl="0" marL="0" rtl="0" algn="l">
              <a:spcBef>
                <a:spcPts val="800"/>
              </a:spcBef>
              <a:spcAft>
                <a:spcPts val="0"/>
              </a:spcAft>
              <a:buNone/>
            </a:pPr>
            <a:r>
              <a:t/>
            </a:r>
            <a:endParaRPr/>
          </a:p>
          <a:p>
            <a:pPr indent="-368300" lvl="0" marL="457200" rtl="0" algn="l">
              <a:spcBef>
                <a:spcPts val="800"/>
              </a:spcBef>
              <a:spcAft>
                <a:spcPts val="0"/>
              </a:spcAft>
              <a:buSzPts val="2200"/>
              <a:buChar char="-"/>
            </a:pPr>
            <a:r>
              <a:rPr lang="en"/>
              <a:t>The differing positions of the areas at the corners have little effect.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p:txBody>
      </p:sp>
      <p:pic>
        <p:nvPicPr>
          <p:cNvPr id="414" name="Google Shape;414;p27"/>
          <p:cNvPicPr preferRelativeResize="0"/>
          <p:nvPr/>
        </p:nvPicPr>
        <p:blipFill rotWithShape="1">
          <a:blip r:embed="rId3">
            <a:alphaModFix/>
          </a:blip>
          <a:srcRect b="0" l="0" r="0" t="0"/>
          <a:stretch/>
        </p:blipFill>
        <p:spPr>
          <a:xfrm>
            <a:off x="1408563" y="1868744"/>
            <a:ext cx="814442" cy="807873"/>
          </a:xfrm>
          <a:prstGeom prst="rect">
            <a:avLst/>
          </a:prstGeom>
          <a:noFill/>
          <a:ln>
            <a:noFill/>
          </a:ln>
        </p:spPr>
      </p:pic>
      <p:pic>
        <p:nvPicPr>
          <p:cNvPr id="415" name="Google Shape;415;p27"/>
          <p:cNvPicPr preferRelativeResize="0"/>
          <p:nvPr/>
        </p:nvPicPr>
        <p:blipFill rotWithShape="1">
          <a:blip r:embed="rId4">
            <a:alphaModFix/>
          </a:blip>
          <a:srcRect b="0" l="0" r="0" t="0"/>
          <a:stretch/>
        </p:blipFill>
        <p:spPr>
          <a:xfrm>
            <a:off x="2337154" y="1852348"/>
            <a:ext cx="827739" cy="807873"/>
          </a:xfrm>
          <a:prstGeom prst="rect">
            <a:avLst/>
          </a:prstGeom>
          <a:noFill/>
          <a:ln>
            <a:noFill/>
          </a:ln>
        </p:spPr>
      </p:pic>
      <p:pic>
        <p:nvPicPr>
          <p:cNvPr id="416" name="Google Shape;416;p27"/>
          <p:cNvPicPr preferRelativeResize="0"/>
          <p:nvPr/>
        </p:nvPicPr>
        <p:blipFill rotWithShape="1">
          <a:blip r:embed="rId5">
            <a:alphaModFix/>
          </a:blip>
          <a:srcRect b="0" l="0" r="0" t="0"/>
          <a:stretch/>
        </p:blipFill>
        <p:spPr>
          <a:xfrm>
            <a:off x="3729672" y="1852348"/>
            <a:ext cx="814441" cy="827267"/>
          </a:xfrm>
          <a:prstGeom prst="rect">
            <a:avLst/>
          </a:prstGeom>
          <a:noFill/>
          <a:ln>
            <a:noFill/>
          </a:ln>
        </p:spPr>
      </p:pic>
      <p:pic>
        <p:nvPicPr>
          <p:cNvPr id="417" name="Google Shape;417;p27"/>
          <p:cNvPicPr preferRelativeResize="0"/>
          <p:nvPr/>
        </p:nvPicPr>
        <p:blipFill rotWithShape="1">
          <a:blip r:embed="rId6">
            <a:alphaModFix/>
          </a:blip>
          <a:srcRect b="0" l="0" r="0" t="0"/>
          <a:stretch/>
        </p:blipFill>
        <p:spPr>
          <a:xfrm>
            <a:off x="4754419" y="1852420"/>
            <a:ext cx="814442" cy="814442"/>
          </a:xfrm>
          <a:prstGeom prst="rect">
            <a:avLst/>
          </a:prstGeom>
          <a:noFill/>
          <a:ln>
            <a:noFill/>
          </a:ln>
        </p:spPr>
      </p:pic>
      <p:pic>
        <p:nvPicPr>
          <p:cNvPr id="418" name="Google Shape;418;p27"/>
          <p:cNvPicPr preferRelativeResize="0"/>
          <p:nvPr/>
        </p:nvPicPr>
        <p:blipFill rotWithShape="1">
          <a:blip r:embed="rId7">
            <a:alphaModFix/>
          </a:blip>
          <a:srcRect b="0" l="0" r="0" t="0"/>
          <a:stretch/>
        </p:blipFill>
        <p:spPr>
          <a:xfrm>
            <a:off x="6373911" y="1851904"/>
            <a:ext cx="814441" cy="801615"/>
          </a:xfrm>
          <a:prstGeom prst="rect">
            <a:avLst/>
          </a:prstGeom>
          <a:noFill/>
          <a:ln>
            <a:noFill/>
          </a:ln>
        </p:spPr>
      </p:pic>
      <p:pic>
        <p:nvPicPr>
          <p:cNvPr id="419" name="Google Shape;419;p27"/>
          <p:cNvPicPr preferRelativeResize="0"/>
          <p:nvPr/>
        </p:nvPicPr>
        <p:blipFill rotWithShape="1">
          <a:blip r:embed="rId8">
            <a:alphaModFix/>
          </a:blip>
          <a:srcRect b="0" l="0" r="0" t="0"/>
          <a:stretch/>
        </p:blipFill>
        <p:spPr>
          <a:xfrm>
            <a:off x="7380059" y="1851904"/>
            <a:ext cx="821173" cy="814442"/>
          </a:xfrm>
          <a:prstGeom prst="rect">
            <a:avLst/>
          </a:prstGeom>
          <a:noFill/>
          <a:ln>
            <a:noFill/>
          </a:ln>
        </p:spPr>
      </p:pic>
      <p:pic>
        <p:nvPicPr>
          <p:cNvPr id="420" name="Google Shape;420;p27"/>
          <p:cNvPicPr preferRelativeResize="0"/>
          <p:nvPr/>
        </p:nvPicPr>
        <p:blipFill rotWithShape="1">
          <a:blip r:embed="rId9">
            <a:alphaModFix/>
          </a:blip>
          <a:srcRect b="0" l="0" r="0" t="0"/>
          <a:stretch/>
        </p:blipFill>
        <p:spPr>
          <a:xfrm>
            <a:off x="3664750" y="3953990"/>
            <a:ext cx="696325" cy="675075"/>
          </a:xfrm>
          <a:prstGeom prst="rect">
            <a:avLst/>
          </a:prstGeom>
          <a:noFill/>
          <a:ln>
            <a:noFill/>
          </a:ln>
        </p:spPr>
      </p:pic>
      <p:pic>
        <p:nvPicPr>
          <p:cNvPr id="421" name="Google Shape;421;p27"/>
          <p:cNvPicPr preferRelativeResize="0"/>
          <p:nvPr/>
        </p:nvPicPr>
        <p:blipFill rotWithShape="1">
          <a:blip r:embed="rId10">
            <a:alphaModFix/>
          </a:blip>
          <a:srcRect b="0" l="0" r="0" t="0"/>
          <a:stretch/>
        </p:blipFill>
        <p:spPr>
          <a:xfrm>
            <a:off x="4872525" y="3948825"/>
            <a:ext cx="696325" cy="6854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28"/>
          <p:cNvSpPr txBox="1"/>
          <p:nvPr>
            <p:ph type="title"/>
          </p:nvPr>
        </p:nvSpPr>
        <p:spPr>
          <a:xfrm>
            <a:off x="1046653" y="0"/>
            <a:ext cx="7514100" cy="359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200"/>
              <a:buFont typeface="Corbel"/>
              <a:buNone/>
            </a:pPr>
            <a:r>
              <a:rPr lang="en" sz="2200"/>
              <a:t> </a:t>
            </a:r>
            <a:endParaRPr sz="2200"/>
          </a:p>
        </p:txBody>
      </p:sp>
      <p:sp>
        <p:nvSpPr>
          <p:cNvPr id="427" name="Google Shape;427;p28"/>
          <p:cNvSpPr txBox="1"/>
          <p:nvPr>
            <p:ph idx="1" type="body"/>
          </p:nvPr>
        </p:nvSpPr>
        <p:spPr>
          <a:xfrm>
            <a:off x="1113234" y="552635"/>
            <a:ext cx="7514100" cy="3790800"/>
          </a:xfrm>
          <a:prstGeom prst="rect">
            <a:avLst/>
          </a:prstGeom>
          <a:noFill/>
          <a:ln>
            <a:noFill/>
          </a:ln>
        </p:spPr>
        <p:txBody>
          <a:bodyPr anchorCtr="0" anchor="ctr" bIns="34275" lIns="68575" spcFirstLastPara="1" rIns="68575" wrap="square" tIns="34275">
            <a:noAutofit/>
          </a:bodyPr>
          <a:lstStyle/>
          <a:p>
            <a:pPr indent="-254000" lvl="0" marL="254000" rtl="0" algn="l">
              <a:spcBef>
                <a:spcPts val="0"/>
              </a:spcBef>
              <a:spcAft>
                <a:spcPts val="0"/>
              </a:spcAft>
              <a:buSzPts val="2200"/>
              <a:buFont typeface="Arial"/>
              <a:buChar char="•"/>
            </a:pPr>
            <a:r>
              <a:rPr lang="en"/>
              <a:t>The bees were tested with isolated horizontal edges and also with vertical edges on one side of the target and horizontal edges on the other side, with surprising success.</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0" lvl="0" marL="0" rtl="0" algn="l">
              <a:spcBef>
                <a:spcPts val="800"/>
              </a:spcBef>
              <a:spcAft>
                <a:spcPts val="0"/>
              </a:spcAft>
              <a:buSzPts val="2200"/>
              <a:buNone/>
            </a:pPr>
            <a:r>
              <a:rPr lang="en"/>
              <a:t>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0" lvl="0" marL="0" rtl="0" algn="l">
              <a:spcBef>
                <a:spcPts val="800"/>
              </a:spcBef>
              <a:spcAft>
                <a:spcPts val="0"/>
              </a:spcAft>
              <a:buSzPts val="2200"/>
              <a:buNone/>
            </a:pPr>
            <a:r>
              <a:rPr lang="en"/>
              <a:t>                                         </a:t>
            </a:r>
            <a:endParaRPr/>
          </a:p>
        </p:txBody>
      </p:sp>
      <p:pic>
        <p:nvPicPr>
          <p:cNvPr id="428" name="Google Shape;428;p28"/>
          <p:cNvPicPr preferRelativeResize="0"/>
          <p:nvPr/>
        </p:nvPicPr>
        <p:blipFill rotWithShape="1">
          <a:blip r:embed="rId3">
            <a:alphaModFix/>
          </a:blip>
          <a:srcRect b="0" l="0" r="0" t="0"/>
          <a:stretch/>
        </p:blipFill>
        <p:spPr>
          <a:xfrm>
            <a:off x="1698691" y="2016157"/>
            <a:ext cx="891389" cy="863749"/>
          </a:xfrm>
          <a:prstGeom prst="rect">
            <a:avLst/>
          </a:prstGeom>
          <a:noFill/>
          <a:ln>
            <a:noFill/>
          </a:ln>
        </p:spPr>
      </p:pic>
      <p:pic>
        <p:nvPicPr>
          <p:cNvPr id="429" name="Google Shape;429;p28"/>
          <p:cNvPicPr preferRelativeResize="0"/>
          <p:nvPr/>
        </p:nvPicPr>
        <p:blipFill rotWithShape="1">
          <a:blip r:embed="rId4">
            <a:alphaModFix/>
          </a:blip>
          <a:srcRect b="0" l="0" r="0" t="0"/>
          <a:stretch/>
        </p:blipFill>
        <p:spPr>
          <a:xfrm>
            <a:off x="2672609" y="2005785"/>
            <a:ext cx="891389" cy="884479"/>
          </a:xfrm>
          <a:prstGeom prst="rect">
            <a:avLst/>
          </a:prstGeom>
          <a:noFill/>
          <a:ln>
            <a:noFill/>
          </a:ln>
        </p:spPr>
      </p:pic>
      <p:pic>
        <p:nvPicPr>
          <p:cNvPr id="430" name="Google Shape;430;p28"/>
          <p:cNvPicPr preferRelativeResize="0"/>
          <p:nvPr/>
        </p:nvPicPr>
        <p:blipFill rotWithShape="1">
          <a:blip r:embed="rId5">
            <a:alphaModFix/>
          </a:blip>
          <a:srcRect b="0" l="0" r="0" t="0"/>
          <a:stretch/>
        </p:blipFill>
        <p:spPr>
          <a:xfrm>
            <a:off x="5750767" y="2045077"/>
            <a:ext cx="853295" cy="805890"/>
          </a:xfrm>
          <a:prstGeom prst="rect">
            <a:avLst/>
          </a:prstGeom>
          <a:noFill/>
          <a:ln>
            <a:noFill/>
          </a:ln>
        </p:spPr>
      </p:pic>
      <p:pic>
        <p:nvPicPr>
          <p:cNvPr id="431" name="Google Shape;431;p28"/>
          <p:cNvPicPr preferRelativeResize="0"/>
          <p:nvPr/>
        </p:nvPicPr>
        <p:blipFill rotWithShape="1">
          <a:blip r:embed="rId6">
            <a:alphaModFix/>
          </a:blip>
          <a:srcRect b="0" l="0" r="0" t="0"/>
          <a:stretch/>
        </p:blipFill>
        <p:spPr>
          <a:xfrm>
            <a:off x="6813646" y="2045076"/>
            <a:ext cx="812235" cy="805889"/>
          </a:xfrm>
          <a:prstGeom prst="rect">
            <a:avLst/>
          </a:prstGeom>
          <a:noFill/>
          <a:ln>
            <a:noFill/>
          </a:ln>
        </p:spPr>
      </p:pic>
      <p:pic>
        <p:nvPicPr>
          <p:cNvPr id="432" name="Google Shape;432;p28"/>
          <p:cNvPicPr preferRelativeResize="0"/>
          <p:nvPr/>
        </p:nvPicPr>
        <p:blipFill rotWithShape="1">
          <a:blip r:embed="rId7">
            <a:alphaModFix/>
          </a:blip>
          <a:srcRect b="0" l="0" r="0" t="0"/>
          <a:stretch/>
        </p:blipFill>
        <p:spPr>
          <a:xfrm>
            <a:off x="4844689" y="3433159"/>
            <a:ext cx="858921" cy="792850"/>
          </a:xfrm>
          <a:prstGeom prst="rect">
            <a:avLst/>
          </a:prstGeom>
          <a:noFill/>
          <a:ln>
            <a:noFill/>
          </a:ln>
        </p:spPr>
      </p:pic>
      <p:pic>
        <p:nvPicPr>
          <p:cNvPr id="433" name="Google Shape;433;p28"/>
          <p:cNvPicPr preferRelativeResize="0"/>
          <p:nvPr/>
        </p:nvPicPr>
        <p:blipFill rotWithShape="1">
          <a:blip r:embed="rId8">
            <a:alphaModFix/>
          </a:blip>
          <a:srcRect b="0" l="0" r="0" t="0"/>
          <a:stretch/>
        </p:blipFill>
        <p:spPr>
          <a:xfrm>
            <a:off x="3837978" y="3437725"/>
            <a:ext cx="796049" cy="7837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29"/>
          <p:cNvSpPr txBox="1"/>
          <p:nvPr>
            <p:ph type="title"/>
          </p:nvPr>
        </p:nvSpPr>
        <p:spPr>
          <a:xfrm>
            <a:off x="1039994" y="325838"/>
            <a:ext cx="7514100" cy="864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400"/>
              <a:buFont typeface="Corbel"/>
              <a:buNone/>
            </a:pPr>
            <a:r>
              <a:rPr lang="en"/>
              <a:t>Difference between a triangle and a disc</a:t>
            </a:r>
            <a:endParaRPr/>
          </a:p>
        </p:txBody>
      </p:sp>
      <p:sp>
        <p:nvSpPr>
          <p:cNvPr id="439" name="Google Shape;439;p29"/>
          <p:cNvSpPr txBox="1"/>
          <p:nvPr>
            <p:ph idx="1" type="body"/>
          </p:nvPr>
        </p:nvSpPr>
        <p:spPr>
          <a:xfrm>
            <a:off x="652150" y="1567725"/>
            <a:ext cx="6943500" cy="3287400"/>
          </a:xfrm>
          <a:prstGeom prst="rect">
            <a:avLst/>
          </a:prstGeom>
          <a:noFill/>
          <a:ln>
            <a:noFill/>
          </a:ln>
        </p:spPr>
        <p:txBody>
          <a:bodyPr anchorCtr="0" anchor="ctr" bIns="34275" lIns="68575" spcFirstLastPara="1" rIns="68575" wrap="square" tIns="34275">
            <a:noAutofit/>
          </a:bodyPr>
          <a:lstStyle/>
          <a:p>
            <a:pPr indent="-368300" lvl="0" marL="457200" rtl="0" algn="l">
              <a:spcBef>
                <a:spcPts val="0"/>
              </a:spcBef>
              <a:spcAft>
                <a:spcPts val="0"/>
              </a:spcAft>
              <a:buSzPts val="2200"/>
              <a:buChar char="-"/>
            </a:pPr>
            <a:r>
              <a:rPr lang="en"/>
              <a:t>The bees can easily distinguish a small triangle and a disc.</a:t>
            </a:r>
            <a:endParaRPr/>
          </a:p>
          <a:p>
            <a:pPr indent="0" lvl="0" marL="0" rtl="0" algn="l">
              <a:spcBef>
                <a:spcPts val="800"/>
              </a:spcBef>
              <a:spcAft>
                <a:spcPts val="0"/>
              </a:spcAft>
              <a:buSzPts val="2200"/>
              <a:buFont typeface="Arial"/>
              <a:buNone/>
            </a:pPr>
            <a:r>
              <a:t/>
            </a:r>
            <a:endParaRPr/>
          </a:p>
          <a:p>
            <a:pPr indent="-368300" lvl="0" marL="457200" rtl="0" algn="l">
              <a:spcBef>
                <a:spcPts val="800"/>
              </a:spcBef>
              <a:spcAft>
                <a:spcPts val="0"/>
              </a:spcAft>
              <a:buSzPts val="2200"/>
              <a:buChar char="-"/>
            </a:pPr>
            <a:r>
              <a:rPr lang="en"/>
              <a:t>They could also distinguish them through isolated edges.</a:t>
            </a:r>
            <a:endParaRPr/>
          </a:p>
          <a:p>
            <a:pPr indent="0" lvl="0" marL="0" rtl="0" algn="l">
              <a:spcBef>
                <a:spcPts val="800"/>
              </a:spcBef>
              <a:spcAft>
                <a:spcPts val="0"/>
              </a:spcAft>
              <a:buSzPts val="2200"/>
              <a:buFont typeface="Arial"/>
              <a:buNone/>
            </a:pPr>
            <a:r>
              <a:t/>
            </a:r>
            <a:endParaRPr/>
          </a:p>
          <a:p>
            <a:pPr indent="-368300" lvl="0" marL="457200" rtl="0" algn="l">
              <a:spcBef>
                <a:spcPts val="800"/>
              </a:spcBef>
              <a:spcAft>
                <a:spcPts val="0"/>
              </a:spcAft>
              <a:buSzPts val="2200"/>
              <a:buChar char="-"/>
            </a:pPr>
            <a:r>
              <a:rPr lang="en"/>
              <a:t>However they were unable to tell the difference between a</a:t>
            </a:r>
            <a:endParaRPr/>
          </a:p>
          <a:p>
            <a:pPr indent="457200" lvl="0" marL="0" rtl="0" algn="l">
              <a:spcBef>
                <a:spcPts val="800"/>
              </a:spcBef>
              <a:spcAft>
                <a:spcPts val="0"/>
              </a:spcAft>
              <a:buSzPts val="2200"/>
              <a:buNone/>
            </a:pPr>
            <a:r>
              <a:rPr lang="en"/>
              <a:t>Inverted triangle and a normal one.</a:t>
            </a:r>
            <a:endParaRPr/>
          </a:p>
          <a:p>
            <a:pPr indent="0" lvl="0" marL="0" rtl="0" algn="l">
              <a:spcBef>
                <a:spcPts val="800"/>
              </a:spcBef>
              <a:spcAft>
                <a:spcPts val="0"/>
              </a:spcAft>
              <a:buSzPts val="2200"/>
              <a:buNone/>
            </a:pPr>
            <a:r>
              <a:t/>
            </a:r>
            <a:endParaRPr/>
          </a:p>
          <a:p>
            <a:pPr indent="-114300" lvl="0" marL="254000" rtl="0" algn="l">
              <a:spcBef>
                <a:spcPts val="800"/>
              </a:spcBef>
              <a:spcAft>
                <a:spcPts val="0"/>
              </a:spcAft>
              <a:buSzPts val="2200"/>
              <a:buFont typeface="Arial"/>
              <a:buNone/>
            </a:pPr>
            <a:r>
              <a:t/>
            </a:r>
            <a:endParaRPr/>
          </a:p>
        </p:txBody>
      </p:sp>
      <p:pic>
        <p:nvPicPr>
          <p:cNvPr id="440" name="Google Shape;440;p29"/>
          <p:cNvPicPr preferRelativeResize="0"/>
          <p:nvPr/>
        </p:nvPicPr>
        <p:blipFill rotWithShape="1">
          <a:blip r:embed="rId3">
            <a:alphaModFix/>
          </a:blip>
          <a:srcRect b="0" l="0" r="0" t="0"/>
          <a:stretch/>
        </p:blipFill>
        <p:spPr>
          <a:xfrm>
            <a:off x="6671569" y="1302909"/>
            <a:ext cx="1013704" cy="1000189"/>
          </a:xfrm>
          <a:prstGeom prst="rect">
            <a:avLst/>
          </a:prstGeom>
          <a:noFill/>
          <a:ln>
            <a:noFill/>
          </a:ln>
        </p:spPr>
      </p:pic>
      <p:pic>
        <p:nvPicPr>
          <p:cNvPr id="441" name="Google Shape;441;p29"/>
          <p:cNvPicPr preferRelativeResize="0"/>
          <p:nvPr/>
        </p:nvPicPr>
        <p:blipFill rotWithShape="1">
          <a:blip r:embed="rId4">
            <a:alphaModFix/>
          </a:blip>
          <a:srcRect b="0" l="0" r="0" t="0"/>
          <a:stretch/>
        </p:blipFill>
        <p:spPr>
          <a:xfrm>
            <a:off x="7912851" y="1291479"/>
            <a:ext cx="965050" cy="952352"/>
          </a:xfrm>
          <a:prstGeom prst="rect">
            <a:avLst/>
          </a:prstGeom>
          <a:noFill/>
          <a:ln>
            <a:noFill/>
          </a:ln>
        </p:spPr>
      </p:pic>
      <p:pic>
        <p:nvPicPr>
          <p:cNvPr id="442" name="Google Shape;442;p29"/>
          <p:cNvPicPr preferRelativeResize="0"/>
          <p:nvPr/>
        </p:nvPicPr>
        <p:blipFill rotWithShape="1">
          <a:blip r:embed="rId5">
            <a:alphaModFix/>
          </a:blip>
          <a:srcRect b="0" l="0" r="0" t="0"/>
          <a:stretch/>
        </p:blipFill>
        <p:spPr>
          <a:xfrm>
            <a:off x="6671569" y="2597273"/>
            <a:ext cx="924083" cy="936742"/>
          </a:xfrm>
          <a:prstGeom prst="rect">
            <a:avLst/>
          </a:prstGeom>
          <a:noFill/>
          <a:ln>
            <a:noFill/>
          </a:ln>
        </p:spPr>
      </p:pic>
      <p:pic>
        <p:nvPicPr>
          <p:cNvPr id="443" name="Google Shape;443;p29"/>
          <p:cNvPicPr preferRelativeResize="0"/>
          <p:nvPr/>
        </p:nvPicPr>
        <p:blipFill rotWithShape="1">
          <a:blip r:embed="rId6">
            <a:alphaModFix/>
          </a:blip>
          <a:srcRect b="0" l="0" r="0" t="0"/>
          <a:stretch/>
        </p:blipFill>
        <p:spPr>
          <a:xfrm>
            <a:off x="7808454" y="2581663"/>
            <a:ext cx="965049" cy="958658"/>
          </a:xfrm>
          <a:prstGeom prst="rect">
            <a:avLst/>
          </a:prstGeom>
          <a:noFill/>
          <a:ln>
            <a:noFill/>
          </a:ln>
        </p:spPr>
      </p:pic>
      <p:pic>
        <p:nvPicPr>
          <p:cNvPr id="444" name="Google Shape;444;p29"/>
          <p:cNvPicPr preferRelativeResize="0"/>
          <p:nvPr/>
        </p:nvPicPr>
        <p:blipFill rotWithShape="1">
          <a:blip r:embed="rId7">
            <a:alphaModFix/>
          </a:blip>
          <a:srcRect b="0" l="0" r="0" t="0"/>
          <a:stretch/>
        </p:blipFill>
        <p:spPr>
          <a:xfrm>
            <a:off x="6544875" y="3936161"/>
            <a:ext cx="2333025" cy="975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0"/>
          <p:cNvSpPr txBox="1"/>
          <p:nvPr>
            <p:ph type="title"/>
          </p:nvPr>
        </p:nvSpPr>
        <p:spPr>
          <a:xfrm>
            <a:off x="1113234" y="514350"/>
            <a:ext cx="7514100" cy="164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200"/>
              <a:buFont typeface="Corbel"/>
              <a:buNone/>
            </a:pPr>
            <a:r>
              <a:rPr lang="en" sz="2200"/>
              <a:t> </a:t>
            </a:r>
            <a:endParaRPr sz="2200"/>
          </a:p>
        </p:txBody>
      </p:sp>
      <p:sp>
        <p:nvSpPr>
          <p:cNvPr id="450" name="Google Shape;450;p30"/>
          <p:cNvSpPr txBox="1"/>
          <p:nvPr>
            <p:ph idx="1" type="body"/>
          </p:nvPr>
        </p:nvSpPr>
        <p:spPr>
          <a:xfrm>
            <a:off x="1113234" y="514350"/>
            <a:ext cx="7514100" cy="3828900"/>
          </a:xfrm>
          <a:prstGeom prst="rect">
            <a:avLst/>
          </a:prstGeom>
          <a:noFill/>
          <a:ln>
            <a:noFill/>
          </a:ln>
        </p:spPr>
        <p:txBody>
          <a:bodyPr anchorCtr="0" anchor="ctr" bIns="34275" lIns="68575" spcFirstLastPara="1" rIns="68575" wrap="square" tIns="34275">
            <a:noAutofit/>
          </a:bodyPr>
          <a:lstStyle/>
          <a:p>
            <a:pPr indent="-254000" lvl="0" marL="254000" rtl="0" algn="l">
              <a:spcBef>
                <a:spcPts val="0"/>
              </a:spcBef>
              <a:spcAft>
                <a:spcPts val="0"/>
              </a:spcAft>
              <a:buSzPts val="2600"/>
              <a:buFont typeface="Arial"/>
              <a:buChar char="•"/>
            </a:pPr>
            <a:r>
              <a:rPr lang="en" sz="1800"/>
              <a:t>When white oblique lines were drawn on the disc, however, the bees could not distinguish it from the triangle</a:t>
            </a:r>
            <a:endParaRPr/>
          </a:p>
          <a:p>
            <a:pPr indent="0" lvl="0" marL="0" rtl="0" algn="l">
              <a:spcBef>
                <a:spcPts val="800"/>
              </a:spcBef>
              <a:spcAft>
                <a:spcPts val="0"/>
              </a:spcAft>
              <a:buSzPts val="2600"/>
              <a:buNone/>
            </a:pPr>
            <a:r>
              <a:t/>
            </a:r>
            <a:endParaRPr sz="1800"/>
          </a:p>
          <a:p>
            <a:pPr indent="-88900" lvl="0" marL="254000" rtl="0" algn="l">
              <a:spcBef>
                <a:spcPts val="800"/>
              </a:spcBef>
              <a:spcAft>
                <a:spcPts val="0"/>
              </a:spcAft>
              <a:buSzPts val="2600"/>
              <a:buFont typeface="Arial"/>
              <a:buNone/>
            </a:pPr>
            <a:r>
              <a:t/>
            </a:r>
            <a:endParaRPr sz="1800"/>
          </a:p>
          <a:p>
            <a:pPr indent="-88900" lvl="0" marL="254000" rtl="0" algn="l">
              <a:spcBef>
                <a:spcPts val="800"/>
              </a:spcBef>
              <a:spcAft>
                <a:spcPts val="0"/>
              </a:spcAft>
              <a:buSzPts val="2600"/>
              <a:buFont typeface="Arial"/>
              <a:buNone/>
            </a:pPr>
            <a:r>
              <a:t/>
            </a:r>
            <a:endParaRPr sz="1800"/>
          </a:p>
          <a:p>
            <a:pPr indent="-88900" lvl="0" marL="254000" rtl="0" algn="l">
              <a:spcBef>
                <a:spcPts val="800"/>
              </a:spcBef>
              <a:spcAft>
                <a:spcPts val="0"/>
              </a:spcAft>
              <a:buSzPts val="2600"/>
              <a:buFont typeface="Arial"/>
              <a:buNone/>
            </a:pPr>
            <a:r>
              <a:t/>
            </a:r>
            <a:endParaRPr sz="1800"/>
          </a:p>
          <a:p>
            <a:pPr indent="-254000" lvl="0" marL="254000" rtl="0" algn="l">
              <a:spcBef>
                <a:spcPts val="800"/>
              </a:spcBef>
              <a:spcAft>
                <a:spcPts val="0"/>
              </a:spcAft>
              <a:buSzPts val="2600"/>
              <a:buFont typeface="Arial"/>
              <a:buChar char="•"/>
            </a:pPr>
            <a:r>
              <a:rPr lang="en" sz="1800"/>
              <a:t>This showed that they did not need to learn the positions of the oriented edges which directly demonstrated that they had not learned the shape of either the disc or the triangle.</a:t>
            </a:r>
            <a:endParaRPr sz="1800"/>
          </a:p>
        </p:txBody>
      </p:sp>
      <p:pic>
        <p:nvPicPr>
          <p:cNvPr id="451" name="Google Shape;451;p30"/>
          <p:cNvPicPr preferRelativeResize="0"/>
          <p:nvPr/>
        </p:nvPicPr>
        <p:blipFill rotWithShape="1">
          <a:blip r:embed="rId3">
            <a:alphaModFix/>
          </a:blip>
          <a:srcRect b="0" l="0" r="0" t="0"/>
          <a:stretch/>
        </p:blipFill>
        <p:spPr>
          <a:xfrm>
            <a:off x="3209267" y="1905306"/>
            <a:ext cx="1198496" cy="1151496"/>
          </a:xfrm>
          <a:prstGeom prst="rect">
            <a:avLst/>
          </a:prstGeom>
          <a:noFill/>
          <a:ln>
            <a:noFill/>
          </a:ln>
        </p:spPr>
      </p:pic>
      <p:pic>
        <p:nvPicPr>
          <p:cNvPr id="452" name="Google Shape;452;p30"/>
          <p:cNvPicPr preferRelativeResize="0"/>
          <p:nvPr/>
        </p:nvPicPr>
        <p:blipFill rotWithShape="1">
          <a:blip r:embed="rId4">
            <a:alphaModFix/>
          </a:blip>
          <a:srcRect b="0" l="0" r="0" t="0"/>
          <a:stretch/>
        </p:blipFill>
        <p:spPr>
          <a:xfrm>
            <a:off x="4782730" y="1905306"/>
            <a:ext cx="1136040" cy="11514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31"/>
          <p:cNvSpPr txBox="1"/>
          <p:nvPr>
            <p:ph type="title"/>
          </p:nvPr>
        </p:nvSpPr>
        <p:spPr>
          <a:xfrm>
            <a:off x="1113234" y="514350"/>
            <a:ext cx="7514100" cy="90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4100"/>
              <a:buFont typeface="Corbel"/>
              <a:buNone/>
            </a:pPr>
            <a:r>
              <a:rPr b="1" lang="en"/>
              <a:t>Understanding patterns</a:t>
            </a:r>
            <a:endParaRPr b="1"/>
          </a:p>
        </p:txBody>
      </p:sp>
      <p:sp>
        <p:nvSpPr>
          <p:cNvPr id="458" name="Google Shape;458;p31"/>
          <p:cNvSpPr txBox="1"/>
          <p:nvPr>
            <p:ph idx="1" type="body"/>
          </p:nvPr>
        </p:nvSpPr>
        <p:spPr>
          <a:xfrm>
            <a:off x="1113234" y="1730592"/>
            <a:ext cx="7514100" cy="2865300"/>
          </a:xfrm>
          <a:prstGeom prst="rect">
            <a:avLst/>
          </a:prstGeom>
          <a:noFill/>
          <a:ln>
            <a:noFill/>
          </a:ln>
        </p:spPr>
        <p:txBody>
          <a:bodyPr anchorCtr="0" anchor="ctr" bIns="34275" lIns="68575" spcFirstLastPara="1" rIns="68575" wrap="square" tIns="34275">
            <a:noAutofit/>
          </a:bodyPr>
          <a:lstStyle/>
          <a:p>
            <a:pPr indent="-254000" lvl="0" marL="254000" rtl="0" algn="l">
              <a:spcBef>
                <a:spcPts val="0"/>
              </a:spcBef>
              <a:spcAft>
                <a:spcPts val="0"/>
              </a:spcAft>
              <a:buSzPts val="2600"/>
              <a:buFont typeface="Arial"/>
              <a:buChar char="•"/>
            </a:pPr>
            <a:r>
              <a:rPr lang="en" sz="1800"/>
              <a:t>To answer such questions many experiments were conducted, one of which was the ring versus a large spot.</a:t>
            </a:r>
            <a:endParaRPr/>
          </a:p>
          <a:p>
            <a:pPr indent="-254000" lvl="0" marL="254000" rtl="0" algn="l">
              <a:spcBef>
                <a:spcPts val="800"/>
              </a:spcBef>
              <a:spcAft>
                <a:spcPts val="0"/>
              </a:spcAft>
              <a:buSzPts val="2600"/>
              <a:buFont typeface="Arial"/>
              <a:buChar char="•"/>
            </a:pPr>
            <a:r>
              <a:rPr lang="en" sz="1800"/>
              <a:t>The bees  were trained on fixed patterns in which the cue was the black near the centre.</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p:txBody>
      </p:sp>
      <p:pic>
        <p:nvPicPr>
          <p:cNvPr id="459" name="Google Shape;459;p31"/>
          <p:cNvPicPr preferRelativeResize="0"/>
          <p:nvPr/>
        </p:nvPicPr>
        <p:blipFill rotWithShape="1">
          <a:blip r:embed="rId3">
            <a:alphaModFix/>
          </a:blip>
          <a:srcRect b="0" l="0" r="0" t="0"/>
          <a:stretch/>
        </p:blipFill>
        <p:spPr>
          <a:xfrm>
            <a:off x="3336442" y="3163225"/>
            <a:ext cx="1091296" cy="1098821"/>
          </a:xfrm>
          <a:prstGeom prst="rect">
            <a:avLst/>
          </a:prstGeom>
          <a:noFill/>
          <a:ln>
            <a:noFill/>
          </a:ln>
        </p:spPr>
      </p:pic>
      <p:pic>
        <p:nvPicPr>
          <p:cNvPr id="460" name="Google Shape;460;p31"/>
          <p:cNvPicPr preferRelativeResize="0"/>
          <p:nvPr/>
        </p:nvPicPr>
        <p:blipFill rotWithShape="1">
          <a:blip r:embed="rId4">
            <a:alphaModFix/>
          </a:blip>
          <a:srcRect b="0" l="0" r="0" t="0"/>
          <a:stretch/>
        </p:blipFill>
        <p:spPr>
          <a:xfrm>
            <a:off x="4602742" y="3163225"/>
            <a:ext cx="1091296" cy="10912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32"/>
          <p:cNvSpPr txBox="1"/>
          <p:nvPr>
            <p:ph type="title"/>
          </p:nvPr>
        </p:nvSpPr>
        <p:spPr>
          <a:xfrm>
            <a:off x="1113234" y="282976"/>
            <a:ext cx="7514100" cy="229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200"/>
              <a:buFont typeface="Corbel"/>
              <a:buNone/>
            </a:pPr>
            <a:r>
              <a:rPr lang="en" sz="2200"/>
              <a:t> </a:t>
            </a:r>
            <a:endParaRPr sz="2200"/>
          </a:p>
        </p:txBody>
      </p:sp>
      <p:sp>
        <p:nvSpPr>
          <p:cNvPr id="466" name="Google Shape;466;p32"/>
          <p:cNvSpPr txBox="1"/>
          <p:nvPr>
            <p:ph idx="1" type="body"/>
          </p:nvPr>
        </p:nvSpPr>
        <p:spPr>
          <a:xfrm>
            <a:off x="837575" y="282975"/>
            <a:ext cx="7789800" cy="4571400"/>
          </a:xfrm>
          <a:prstGeom prst="rect">
            <a:avLst/>
          </a:prstGeom>
          <a:noFill/>
          <a:ln>
            <a:noFill/>
          </a:ln>
        </p:spPr>
        <p:txBody>
          <a:bodyPr anchorCtr="0" anchor="ctr" bIns="34275" lIns="68575" spcFirstLastPara="1" rIns="68575" wrap="square" tIns="34275">
            <a:noAutofit/>
          </a:bodyPr>
          <a:lstStyle/>
          <a:p>
            <a:pPr indent="-254000" lvl="0" marL="254000" rtl="0" algn="l">
              <a:spcBef>
                <a:spcPts val="0"/>
              </a:spcBef>
              <a:spcAft>
                <a:spcPts val="0"/>
              </a:spcAft>
              <a:buSzPts val="2200"/>
              <a:buFont typeface="Arial"/>
              <a:buChar char="•"/>
            </a:pPr>
            <a:r>
              <a:rPr lang="en"/>
              <a:t>The bees cared nothing about the shapes presented as long as there was a difference in black around the reward hole, which hinted that the bees could identify the pattern.</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0" lvl="0" marL="0" rtl="0" algn="l">
              <a:spcBef>
                <a:spcPts val="800"/>
              </a:spcBef>
              <a:spcAft>
                <a:spcPts val="0"/>
              </a:spcAft>
              <a:buSzPts val="2200"/>
              <a:buNone/>
            </a:pPr>
            <a:r>
              <a:rPr lang="en"/>
              <a:t>                                                                                 </a:t>
            </a:r>
            <a:endParaRPr/>
          </a:p>
          <a:p>
            <a:pPr indent="-254000" lvl="0" marL="254000" rtl="0" algn="l">
              <a:spcBef>
                <a:spcPts val="800"/>
              </a:spcBef>
              <a:spcAft>
                <a:spcPts val="0"/>
              </a:spcAft>
              <a:buSzPts val="2200"/>
              <a:buFont typeface="Arial"/>
              <a:buChar char="•"/>
            </a:pPr>
            <a:r>
              <a:rPr lang="en"/>
              <a:t>When the cue(the black near the centre) was lacking, the bees failed, irrespective of the test shapes.</a:t>
            </a:r>
            <a:endParaRPr/>
          </a:p>
          <a:p>
            <a:pPr indent="0" lvl="0" marL="0" rtl="0" algn="l">
              <a:spcBef>
                <a:spcPts val="800"/>
              </a:spcBef>
              <a:spcAft>
                <a:spcPts val="0"/>
              </a:spcAft>
              <a:buSzPts val="2200"/>
              <a:buNone/>
            </a:pPr>
            <a:r>
              <a:t/>
            </a:r>
            <a:endParaRPr/>
          </a:p>
        </p:txBody>
      </p:sp>
      <p:pic>
        <p:nvPicPr>
          <p:cNvPr id="467" name="Google Shape;467;p32"/>
          <p:cNvPicPr preferRelativeResize="0"/>
          <p:nvPr/>
        </p:nvPicPr>
        <p:blipFill rotWithShape="1">
          <a:blip r:embed="rId3">
            <a:alphaModFix/>
          </a:blip>
          <a:srcRect b="0" l="0" r="0" t="0"/>
          <a:stretch/>
        </p:blipFill>
        <p:spPr>
          <a:xfrm>
            <a:off x="1113215" y="2006095"/>
            <a:ext cx="845894" cy="828747"/>
          </a:xfrm>
          <a:prstGeom prst="rect">
            <a:avLst/>
          </a:prstGeom>
          <a:noFill/>
          <a:ln>
            <a:noFill/>
          </a:ln>
        </p:spPr>
      </p:pic>
      <p:pic>
        <p:nvPicPr>
          <p:cNvPr id="468" name="Google Shape;468;p32"/>
          <p:cNvPicPr preferRelativeResize="0"/>
          <p:nvPr/>
        </p:nvPicPr>
        <p:blipFill rotWithShape="1">
          <a:blip r:embed="rId4">
            <a:alphaModFix/>
          </a:blip>
          <a:srcRect b="0" l="0" r="0" t="0"/>
          <a:stretch/>
        </p:blipFill>
        <p:spPr>
          <a:xfrm>
            <a:off x="2279841" y="2011820"/>
            <a:ext cx="840178" cy="817315"/>
          </a:xfrm>
          <a:prstGeom prst="rect">
            <a:avLst/>
          </a:prstGeom>
          <a:noFill/>
          <a:ln>
            <a:noFill/>
          </a:ln>
        </p:spPr>
      </p:pic>
      <p:pic>
        <p:nvPicPr>
          <p:cNvPr id="469" name="Google Shape;469;p32"/>
          <p:cNvPicPr preferRelativeResize="0"/>
          <p:nvPr/>
        </p:nvPicPr>
        <p:blipFill rotWithShape="1">
          <a:blip r:embed="rId5">
            <a:alphaModFix/>
          </a:blip>
          <a:srcRect b="0" l="0" r="0" t="0"/>
          <a:stretch/>
        </p:blipFill>
        <p:spPr>
          <a:xfrm>
            <a:off x="6132130" y="1980380"/>
            <a:ext cx="857324" cy="840178"/>
          </a:xfrm>
          <a:prstGeom prst="rect">
            <a:avLst/>
          </a:prstGeom>
          <a:noFill/>
          <a:ln>
            <a:noFill/>
          </a:ln>
        </p:spPr>
      </p:pic>
      <p:pic>
        <p:nvPicPr>
          <p:cNvPr id="470" name="Google Shape;470;p32"/>
          <p:cNvPicPr preferRelativeResize="0"/>
          <p:nvPr/>
        </p:nvPicPr>
        <p:blipFill rotWithShape="1">
          <a:blip r:embed="rId6">
            <a:alphaModFix/>
          </a:blip>
          <a:srcRect b="0" l="0" r="0" t="0"/>
          <a:stretch/>
        </p:blipFill>
        <p:spPr>
          <a:xfrm>
            <a:off x="7081304" y="2008961"/>
            <a:ext cx="885901" cy="823031"/>
          </a:xfrm>
          <a:prstGeom prst="rect">
            <a:avLst/>
          </a:prstGeom>
          <a:noFill/>
          <a:ln>
            <a:noFill/>
          </a:ln>
        </p:spPr>
      </p:pic>
      <p:pic>
        <p:nvPicPr>
          <p:cNvPr id="471" name="Google Shape;471;p32"/>
          <p:cNvPicPr preferRelativeResize="0"/>
          <p:nvPr/>
        </p:nvPicPr>
        <p:blipFill rotWithShape="1">
          <a:blip r:embed="rId7">
            <a:alphaModFix/>
          </a:blip>
          <a:srcRect b="0" l="0" r="0" t="0"/>
          <a:stretch/>
        </p:blipFill>
        <p:spPr>
          <a:xfrm>
            <a:off x="3819100" y="2020383"/>
            <a:ext cx="817315" cy="800169"/>
          </a:xfrm>
          <a:prstGeom prst="rect">
            <a:avLst/>
          </a:prstGeom>
          <a:noFill/>
          <a:ln>
            <a:noFill/>
          </a:ln>
        </p:spPr>
      </p:pic>
      <p:pic>
        <p:nvPicPr>
          <p:cNvPr id="472" name="Google Shape;472;p32"/>
          <p:cNvPicPr preferRelativeResize="0"/>
          <p:nvPr/>
        </p:nvPicPr>
        <p:blipFill rotWithShape="1">
          <a:blip r:embed="rId8">
            <a:alphaModFix/>
          </a:blip>
          <a:srcRect b="0" l="0" r="0" t="0"/>
          <a:stretch/>
        </p:blipFill>
        <p:spPr>
          <a:xfrm>
            <a:off x="4774461" y="2014664"/>
            <a:ext cx="811601" cy="811601"/>
          </a:xfrm>
          <a:prstGeom prst="rect">
            <a:avLst/>
          </a:prstGeom>
          <a:noFill/>
          <a:ln>
            <a:noFill/>
          </a:ln>
        </p:spPr>
      </p:pic>
      <p:pic>
        <p:nvPicPr>
          <p:cNvPr id="473" name="Google Shape;473;p32"/>
          <p:cNvPicPr preferRelativeResize="0"/>
          <p:nvPr/>
        </p:nvPicPr>
        <p:blipFill rotWithShape="1">
          <a:blip r:embed="rId9">
            <a:alphaModFix/>
          </a:blip>
          <a:srcRect b="0" l="0" r="0" t="0"/>
          <a:stretch/>
        </p:blipFill>
        <p:spPr>
          <a:xfrm>
            <a:off x="5961178" y="4014268"/>
            <a:ext cx="828747" cy="834462"/>
          </a:xfrm>
          <a:prstGeom prst="rect">
            <a:avLst/>
          </a:prstGeom>
          <a:noFill/>
          <a:ln>
            <a:noFill/>
          </a:ln>
        </p:spPr>
      </p:pic>
      <p:pic>
        <p:nvPicPr>
          <p:cNvPr id="474" name="Google Shape;474;p32"/>
          <p:cNvPicPr preferRelativeResize="0"/>
          <p:nvPr/>
        </p:nvPicPr>
        <p:blipFill rotWithShape="1">
          <a:blip r:embed="rId10">
            <a:alphaModFix/>
          </a:blip>
          <a:srcRect b="0" l="0" r="0" t="0"/>
          <a:stretch/>
        </p:blipFill>
        <p:spPr>
          <a:xfrm>
            <a:off x="2718569" y="3994250"/>
            <a:ext cx="823031" cy="845894"/>
          </a:xfrm>
          <a:prstGeom prst="rect">
            <a:avLst/>
          </a:prstGeom>
          <a:noFill/>
          <a:ln>
            <a:noFill/>
          </a:ln>
        </p:spPr>
      </p:pic>
      <p:pic>
        <p:nvPicPr>
          <p:cNvPr id="475" name="Google Shape;475;p32"/>
          <p:cNvPicPr preferRelativeResize="0"/>
          <p:nvPr/>
        </p:nvPicPr>
        <p:blipFill rotWithShape="1">
          <a:blip r:embed="rId11">
            <a:alphaModFix/>
          </a:blip>
          <a:srcRect b="0" l="0" r="0" t="0"/>
          <a:stretch/>
        </p:blipFill>
        <p:spPr>
          <a:xfrm>
            <a:off x="3647978" y="4022841"/>
            <a:ext cx="794454" cy="817315"/>
          </a:xfrm>
          <a:prstGeom prst="rect">
            <a:avLst/>
          </a:prstGeom>
          <a:noFill/>
          <a:ln>
            <a:noFill/>
          </a:ln>
        </p:spPr>
      </p:pic>
      <p:pic>
        <p:nvPicPr>
          <p:cNvPr id="476" name="Google Shape;476;p32"/>
          <p:cNvPicPr preferRelativeResize="0"/>
          <p:nvPr/>
        </p:nvPicPr>
        <p:blipFill rotWithShape="1">
          <a:blip r:embed="rId3">
            <a:alphaModFix/>
          </a:blip>
          <a:srcRect b="0" l="0" r="0" t="0"/>
          <a:stretch/>
        </p:blipFill>
        <p:spPr>
          <a:xfrm>
            <a:off x="6889523" y="4017128"/>
            <a:ext cx="845894" cy="8287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33"/>
          <p:cNvSpPr txBox="1"/>
          <p:nvPr>
            <p:ph type="title"/>
          </p:nvPr>
        </p:nvSpPr>
        <p:spPr>
          <a:xfrm>
            <a:off x="1113234" y="137160"/>
            <a:ext cx="7514100" cy="1333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000"/>
              <a:buFont typeface="Corbel"/>
              <a:buNone/>
            </a:pPr>
            <a:r>
              <a:rPr b="1" lang="en" sz="2600"/>
              <a:t>Topological differences between objects</a:t>
            </a:r>
            <a:endParaRPr b="1" sz="2600"/>
          </a:p>
        </p:txBody>
      </p:sp>
      <p:sp>
        <p:nvSpPr>
          <p:cNvPr id="482" name="Google Shape;482;p33"/>
          <p:cNvSpPr txBox="1"/>
          <p:nvPr>
            <p:ph idx="1" type="body"/>
          </p:nvPr>
        </p:nvSpPr>
        <p:spPr>
          <a:xfrm>
            <a:off x="1113234" y="1333500"/>
            <a:ext cx="7514100" cy="3009900"/>
          </a:xfrm>
          <a:prstGeom prst="rect">
            <a:avLst/>
          </a:prstGeom>
          <a:noFill/>
          <a:ln>
            <a:noFill/>
          </a:ln>
        </p:spPr>
        <p:txBody>
          <a:bodyPr anchorCtr="0" anchor="ctr" bIns="34275" lIns="68575" spcFirstLastPara="1" rIns="68575" wrap="square" tIns="34275">
            <a:noAutofit/>
          </a:bodyPr>
          <a:lstStyle/>
          <a:p>
            <a:pPr indent="-254000" lvl="0" marL="254000" rtl="0" algn="l">
              <a:spcBef>
                <a:spcPts val="0"/>
              </a:spcBef>
              <a:spcAft>
                <a:spcPts val="0"/>
              </a:spcAft>
              <a:buSzPts val="2200"/>
              <a:buFont typeface="Arial"/>
              <a:buChar char="•"/>
            </a:pPr>
            <a:r>
              <a:rPr lang="en"/>
              <a:t>To answer this question a experiment was conducted on a thick black O and a large letter S. The bees learned the unrewarded pattern. The bees learnt to avoid the letter S more than O.</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0" lvl="0" marL="0" rtl="0" algn="l">
              <a:spcBef>
                <a:spcPts val="800"/>
              </a:spcBef>
              <a:spcAft>
                <a:spcPts val="0"/>
              </a:spcAft>
              <a:buSzPts val="2200"/>
              <a:buNone/>
            </a:pPr>
            <a:r>
              <a:t/>
            </a:r>
            <a:endParaRPr/>
          </a:p>
          <a:p>
            <a:pPr indent="-254000" lvl="0" marL="254000" rtl="0" algn="l">
              <a:spcBef>
                <a:spcPts val="800"/>
              </a:spcBef>
              <a:spcAft>
                <a:spcPts val="0"/>
              </a:spcAft>
              <a:buSzPts val="2200"/>
              <a:buFont typeface="Arial"/>
              <a:buChar char="•"/>
            </a:pPr>
            <a:r>
              <a:rPr lang="en"/>
              <a:t>The cue was not related to the topology of the shapes. The bees preferred the distorted O over the 8.</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p:txBody>
      </p:sp>
      <p:pic>
        <p:nvPicPr>
          <p:cNvPr id="483" name="Google Shape;483;p33"/>
          <p:cNvPicPr preferRelativeResize="0"/>
          <p:nvPr/>
        </p:nvPicPr>
        <p:blipFill rotWithShape="1">
          <a:blip r:embed="rId3">
            <a:alphaModFix/>
          </a:blip>
          <a:srcRect b="0" l="0" r="0" t="0"/>
          <a:stretch/>
        </p:blipFill>
        <p:spPr>
          <a:xfrm>
            <a:off x="3621325" y="2145945"/>
            <a:ext cx="920194" cy="891617"/>
          </a:xfrm>
          <a:prstGeom prst="rect">
            <a:avLst/>
          </a:prstGeom>
          <a:noFill/>
          <a:ln>
            <a:noFill/>
          </a:ln>
        </p:spPr>
      </p:pic>
      <p:pic>
        <p:nvPicPr>
          <p:cNvPr id="484" name="Google Shape;484;p33"/>
          <p:cNvPicPr preferRelativeResize="0"/>
          <p:nvPr/>
        </p:nvPicPr>
        <p:blipFill rotWithShape="1">
          <a:blip r:embed="rId4">
            <a:alphaModFix/>
          </a:blip>
          <a:srcRect b="0" l="0" r="0" t="0"/>
          <a:stretch/>
        </p:blipFill>
        <p:spPr>
          <a:xfrm>
            <a:off x="4779707" y="2125940"/>
            <a:ext cx="983066" cy="931626"/>
          </a:xfrm>
          <a:prstGeom prst="rect">
            <a:avLst/>
          </a:prstGeom>
          <a:noFill/>
          <a:ln>
            <a:noFill/>
          </a:ln>
        </p:spPr>
      </p:pic>
      <p:pic>
        <p:nvPicPr>
          <p:cNvPr id="485" name="Google Shape;485;p33"/>
          <p:cNvPicPr preferRelativeResize="0"/>
          <p:nvPr/>
        </p:nvPicPr>
        <p:blipFill rotWithShape="1">
          <a:blip r:embed="rId5">
            <a:alphaModFix/>
          </a:blip>
          <a:srcRect b="0" l="0" r="0" t="0"/>
          <a:stretch/>
        </p:blipFill>
        <p:spPr>
          <a:xfrm>
            <a:off x="3674667" y="3736699"/>
            <a:ext cx="897333" cy="920194"/>
          </a:xfrm>
          <a:prstGeom prst="rect">
            <a:avLst/>
          </a:prstGeom>
          <a:noFill/>
          <a:ln>
            <a:noFill/>
          </a:ln>
        </p:spPr>
      </p:pic>
      <p:pic>
        <p:nvPicPr>
          <p:cNvPr id="486" name="Google Shape;486;p33"/>
          <p:cNvPicPr preferRelativeResize="0"/>
          <p:nvPr/>
        </p:nvPicPr>
        <p:blipFill rotWithShape="1">
          <a:blip r:embed="rId6">
            <a:alphaModFix/>
          </a:blip>
          <a:srcRect b="0" l="0" r="0" t="0"/>
          <a:stretch/>
        </p:blipFill>
        <p:spPr>
          <a:xfrm>
            <a:off x="4870250" y="3742414"/>
            <a:ext cx="965919" cy="9144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34"/>
          <p:cNvSpPr txBox="1"/>
          <p:nvPr>
            <p:ph type="title"/>
          </p:nvPr>
        </p:nvSpPr>
        <p:spPr>
          <a:xfrm>
            <a:off x="1113234" y="514350"/>
            <a:ext cx="7514100" cy="41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200"/>
              <a:buFont typeface="Corbel"/>
              <a:buNone/>
            </a:pPr>
            <a:r>
              <a:rPr lang="en" sz="2200"/>
              <a:t> </a:t>
            </a:r>
            <a:endParaRPr sz="2200"/>
          </a:p>
        </p:txBody>
      </p:sp>
      <p:sp>
        <p:nvSpPr>
          <p:cNvPr id="492" name="Google Shape;492;p34"/>
          <p:cNvSpPr txBox="1"/>
          <p:nvPr>
            <p:ph idx="1" type="body"/>
          </p:nvPr>
        </p:nvSpPr>
        <p:spPr>
          <a:xfrm>
            <a:off x="826825" y="605450"/>
            <a:ext cx="7650300" cy="4236000"/>
          </a:xfrm>
          <a:prstGeom prst="rect">
            <a:avLst/>
          </a:prstGeom>
          <a:noFill/>
          <a:ln>
            <a:noFill/>
          </a:ln>
        </p:spPr>
        <p:txBody>
          <a:bodyPr anchorCtr="0" anchor="ctr" bIns="34275" lIns="68575" spcFirstLastPara="1" rIns="68575" wrap="square" tIns="34275">
            <a:noAutofit/>
          </a:bodyPr>
          <a:lstStyle/>
          <a:p>
            <a:pPr indent="-254000" lvl="0" marL="254000" rtl="0" algn="l">
              <a:spcBef>
                <a:spcPts val="0"/>
              </a:spcBef>
              <a:spcAft>
                <a:spcPts val="0"/>
              </a:spcAft>
              <a:buSzPts val="2200"/>
              <a:buFont typeface="Arial"/>
              <a:buChar char="•"/>
            </a:pPr>
            <a:r>
              <a:rPr lang="en"/>
              <a:t>The bees cannot differentiate between the 8 and the large S either.</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254000" lvl="0" marL="254000" rtl="0" algn="l">
              <a:spcBef>
                <a:spcPts val="800"/>
              </a:spcBef>
              <a:spcAft>
                <a:spcPts val="0"/>
              </a:spcAft>
              <a:buSzPts val="2200"/>
              <a:buFont typeface="Arial"/>
              <a:buChar char="•"/>
            </a:pPr>
            <a:r>
              <a:rPr lang="en"/>
              <a:t>The mirror image of the S was weakly discriminated from the S, which suggested that there was an additional cue beside the black near the centre.</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254000" lvl="0" marL="254000" rtl="0" algn="l">
              <a:spcBef>
                <a:spcPts val="800"/>
              </a:spcBef>
              <a:spcAft>
                <a:spcPts val="0"/>
              </a:spcAft>
              <a:buSzPts val="2200"/>
              <a:buFont typeface="Arial"/>
              <a:buChar char="•"/>
            </a:pPr>
            <a:r>
              <a:rPr lang="en"/>
              <a:t>Further tests showed that white near the reward hole was preferred to black near the reward hole irrespective of the rest of the pattern.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p:txBody>
      </p:sp>
      <p:pic>
        <p:nvPicPr>
          <p:cNvPr id="493" name="Google Shape;493;p34"/>
          <p:cNvPicPr preferRelativeResize="0"/>
          <p:nvPr/>
        </p:nvPicPr>
        <p:blipFill rotWithShape="1">
          <a:blip r:embed="rId3">
            <a:alphaModFix/>
          </a:blip>
          <a:srcRect b="0" l="0" r="0" t="0"/>
          <a:stretch/>
        </p:blipFill>
        <p:spPr>
          <a:xfrm>
            <a:off x="3439762" y="877426"/>
            <a:ext cx="983066" cy="931626"/>
          </a:xfrm>
          <a:prstGeom prst="rect">
            <a:avLst/>
          </a:prstGeom>
          <a:noFill/>
          <a:ln>
            <a:noFill/>
          </a:ln>
        </p:spPr>
      </p:pic>
      <p:pic>
        <p:nvPicPr>
          <p:cNvPr id="494" name="Google Shape;494;p34"/>
          <p:cNvPicPr preferRelativeResize="0"/>
          <p:nvPr/>
        </p:nvPicPr>
        <p:blipFill rotWithShape="1">
          <a:blip r:embed="rId4">
            <a:alphaModFix/>
          </a:blip>
          <a:srcRect b="0" l="0" r="0" t="0"/>
          <a:stretch/>
        </p:blipFill>
        <p:spPr>
          <a:xfrm>
            <a:off x="4857435" y="886000"/>
            <a:ext cx="965919" cy="914480"/>
          </a:xfrm>
          <a:prstGeom prst="rect">
            <a:avLst/>
          </a:prstGeom>
          <a:noFill/>
          <a:ln>
            <a:noFill/>
          </a:ln>
        </p:spPr>
      </p:pic>
      <p:pic>
        <p:nvPicPr>
          <p:cNvPr id="495" name="Google Shape;495;p34"/>
          <p:cNvPicPr preferRelativeResize="0"/>
          <p:nvPr/>
        </p:nvPicPr>
        <p:blipFill rotWithShape="1">
          <a:blip r:embed="rId5">
            <a:alphaModFix/>
          </a:blip>
          <a:srcRect b="0" l="0" r="0" t="0"/>
          <a:stretch/>
        </p:blipFill>
        <p:spPr>
          <a:xfrm>
            <a:off x="3439762" y="2665695"/>
            <a:ext cx="983066" cy="953094"/>
          </a:xfrm>
          <a:prstGeom prst="rect">
            <a:avLst/>
          </a:prstGeom>
          <a:noFill/>
          <a:ln>
            <a:noFill/>
          </a:ln>
        </p:spPr>
      </p:pic>
      <p:pic>
        <p:nvPicPr>
          <p:cNvPr id="496" name="Google Shape;496;p34"/>
          <p:cNvPicPr preferRelativeResize="0"/>
          <p:nvPr/>
        </p:nvPicPr>
        <p:blipFill rotWithShape="1">
          <a:blip r:embed="rId3">
            <a:alphaModFix/>
          </a:blip>
          <a:srcRect b="0" l="0" r="0" t="0"/>
          <a:stretch/>
        </p:blipFill>
        <p:spPr>
          <a:xfrm>
            <a:off x="4848860" y="2676426"/>
            <a:ext cx="983066" cy="931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35"/>
          <p:cNvSpPr txBox="1"/>
          <p:nvPr>
            <p:ph type="title"/>
          </p:nvPr>
        </p:nvSpPr>
        <p:spPr>
          <a:xfrm>
            <a:off x="1113234" y="514350"/>
            <a:ext cx="7514100" cy="186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200"/>
              <a:buFont typeface="Corbel"/>
              <a:buNone/>
            </a:pPr>
            <a:r>
              <a:rPr lang="en" sz="2200"/>
              <a:t> </a:t>
            </a:r>
            <a:endParaRPr sz="2200"/>
          </a:p>
        </p:txBody>
      </p:sp>
      <p:sp>
        <p:nvSpPr>
          <p:cNvPr id="502" name="Google Shape;502;p35"/>
          <p:cNvSpPr txBox="1"/>
          <p:nvPr>
            <p:ph idx="1" type="body"/>
          </p:nvPr>
        </p:nvSpPr>
        <p:spPr>
          <a:xfrm>
            <a:off x="1113234" y="617220"/>
            <a:ext cx="7514100" cy="3726300"/>
          </a:xfrm>
          <a:prstGeom prst="rect">
            <a:avLst/>
          </a:prstGeom>
          <a:noFill/>
          <a:ln>
            <a:noFill/>
          </a:ln>
        </p:spPr>
        <p:txBody>
          <a:bodyPr anchorCtr="0" anchor="ctr" bIns="34275" lIns="68575" spcFirstLastPara="1" rIns="68575" wrap="square" tIns="34275">
            <a:noAutofit/>
          </a:bodyPr>
          <a:lstStyle/>
          <a:p>
            <a:pPr indent="-254000" lvl="0" marL="254000" rtl="0" algn="l">
              <a:spcBef>
                <a:spcPts val="0"/>
              </a:spcBef>
              <a:spcAft>
                <a:spcPts val="0"/>
              </a:spcAft>
              <a:buSzPts val="2200"/>
              <a:buFont typeface="Arial"/>
              <a:buChar char="•"/>
            </a:pPr>
            <a:r>
              <a:rPr lang="en"/>
              <a:t>The bees failed to discriminate the oblique bar versus the S (Figure 11.10i). They had certainly not learned the shape of the S.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254000" lvl="0" marL="254000" rtl="0" algn="l">
              <a:spcBef>
                <a:spcPts val="800"/>
              </a:spcBef>
              <a:spcAft>
                <a:spcPts val="0"/>
              </a:spcAft>
              <a:buSzPts val="2200"/>
              <a:buFont typeface="Arial"/>
              <a:buChar char="•"/>
            </a:pPr>
            <a:r>
              <a:rPr lang="en"/>
              <a:t>Taken all together, the results were consistent with the detection of two cues already familiar from earlier work and did not learn the difference in the topology of the O and the S.</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p:txBody>
      </p:sp>
      <p:pic>
        <p:nvPicPr>
          <p:cNvPr id="503" name="Google Shape;503;p35"/>
          <p:cNvPicPr preferRelativeResize="0"/>
          <p:nvPr/>
        </p:nvPicPr>
        <p:blipFill rotWithShape="1">
          <a:blip r:embed="rId3">
            <a:alphaModFix/>
          </a:blip>
          <a:srcRect b="0" l="0" r="0" t="0"/>
          <a:stretch/>
        </p:blipFill>
        <p:spPr>
          <a:xfrm>
            <a:off x="3457351" y="1560115"/>
            <a:ext cx="1024202" cy="1011635"/>
          </a:xfrm>
          <a:prstGeom prst="rect">
            <a:avLst/>
          </a:prstGeom>
          <a:noFill/>
          <a:ln>
            <a:noFill/>
          </a:ln>
        </p:spPr>
      </p:pic>
      <p:pic>
        <p:nvPicPr>
          <p:cNvPr id="504" name="Google Shape;504;p35"/>
          <p:cNvPicPr preferRelativeResize="0"/>
          <p:nvPr/>
        </p:nvPicPr>
        <p:blipFill rotWithShape="1">
          <a:blip r:embed="rId4">
            <a:alphaModFix/>
          </a:blip>
          <a:srcRect b="0" l="0" r="0" t="0"/>
          <a:stretch/>
        </p:blipFill>
        <p:spPr>
          <a:xfrm>
            <a:off x="4870250" y="1548684"/>
            <a:ext cx="1111450" cy="10532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36"/>
          <p:cNvSpPr txBox="1"/>
          <p:nvPr>
            <p:ph type="title"/>
          </p:nvPr>
        </p:nvSpPr>
        <p:spPr>
          <a:xfrm>
            <a:off x="1113234" y="276836"/>
            <a:ext cx="7514100" cy="84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600"/>
              <a:buFont typeface="Corbel"/>
              <a:buNone/>
            </a:pPr>
            <a:r>
              <a:rPr b="1" lang="en"/>
              <a:t>Can Bees Identify Sector Patterns?</a:t>
            </a:r>
            <a:endParaRPr b="1"/>
          </a:p>
        </p:txBody>
      </p:sp>
      <p:sp>
        <p:nvSpPr>
          <p:cNvPr id="510" name="Google Shape;510;p36"/>
          <p:cNvSpPr txBox="1"/>
          <p:nvPr>
            <p:ph idx="1" type="body"/>
          </p:nvPr>
        </p:nvSpPr>
        <p:spPr>
          <a:xfrm>
            <a:off x="977150" y="1551600"/>
            <a:ext cx="4563600" cy="3591900"/>
          </a:xfrm>
          <a:prstGeom prst="rect">
            <a:avLst/>
          </a:prstGeom>
          <a:noFill/>
          <a:ln>
            <a:noFill/>
          </a:ln>
        </p:spPr>
        <p:txBody>
          <a:bodyPr anchorCtr="0" anchor="ctr" bIns="34275" lIns="68575" spcFirstLastPara="1" rIns="68575" wrap="square" tIns="34275">
            <a:noAutofit/>
          </a:bodyPr>
          <a:lstStyle/>
          <a:p>
            <a:pPr indent="-254000" lvl="0" marL="254000" rtl="0" algn="l">
              <a:spcBef>
                <a:spcPts val="0"/>
              </a:spcBef>
              <a:spcAft>
                <a:spcPts val="0"/>
              </a:spcAft>
              <a:buSzPts val="2600"/>
              <a:buFont typeface="Arial"/>
              <a:buChar char="•"/>
            </a:pPr>
            <a:r>
              <a:rPr lang="en" sz="1800"/>
              <a:t>Bees were trained on two patterns of six sectors— one rotated by half a period relative to the other.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54000" lvl="0" marL="254000" rtl="0" algn="l">
              <a:spcBef>
                <a:spcPts val="800"/>
              </a:spcBef>
              <a:spcAft>
                <a:spcPts val="0"/>
              </a:spcAft>
              <a:buSzPts val="2400"/>
              <a:buFont typeface="Arial"/>
              <a:buChar char="•"/>
            </a:pPr>
            <a:r>
              <a:rPr lang="en" sz="1700"/>
              <a:t>It was most interesting to discover that the trained bees failed to recognize the rewarded pattern versus the same pattern that was seriously rearranged</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p:txBody>
      </p:sp>
      <p:pic>
        <p:nvPicPr>
          <p:cNvPr id="511" name="Google Shape;511;p36"/>
          <p:cNvPicPr preferRelativeResize="0"/>
          <p:nvPr/>
        </p:nvPicPr>
        <p:blipFill rotWithShape="1">
          <a:blip r:embed="rId3">
            <a:alphaModFix/>
          </a:blip>
          <a:srcRect b="0" l="0" r="0" t="0"/>
          <a:stretch/>
        </p:blipFill>
        <p:spPr>
          <a:xfrm>
            <a:off x="6138402" y="1771420"/>
            <a:ext cx="943057" cy="908764"/>
          </a:xfrm>
          <a:prstGeom prst="rect">
            <a:avLst/>
          </a:prstGeom>
          <a:noFill/>
          <a:ln>
            <a:noFill/>
          </a:ln>
        </p:spPr>
      </p:pic>
      <p:pic>
        <p:nvPicPr>
          <p:cNvPr id="512" name="Google Shape;512;p36"/>
          <p:cNvPicPr preferRelativeResize="0"/>
          <p:nvPr/>
        </p:nvPicPr>
        <p:blipFill rotWithShape="1">
          <a:blip r:embed="rId4">
            <a:alphaModFix/>
          </a:blip>
          <a:srcRect b="0" l="0" r="0" t="0"/>
          <a:stretch/>
        </p:blipFill>
        <p:spPr>
          <a:xfrm>
            <a:off x="7361382" y="1742843"/>
            <a:ext cx="931626" cy="937341"/>
          </a:xfrm>
          <a:prstGeom prst="rect">
            <a:avLst/>
          </a:prstGeom>
          <a:noFill/>
          <a:ln>
            <a:noFill/>
          </a:ln>
        </p:spPr>
      </p:pic>
      <p:pic>
        <p:nvPicPr>
          <p:cNvPr id="513" name="Google Shape;513;p36"/>
          <p:cNvPicPr preferRelativeResize="0"/>
          <p:nvPr/>
        </p:nvPicPr>
        <p:blipFill rotWithShape="1">
          <a:blip r:embed="rId5">
            <a:alphaModFix/>
          </a:blip>
          <a:srcRect b="0" l="0" r="0" t="0"/>
          <a:stretch/>
        </p:blipFill>
        <p:spPr>
          <a:xfrm>
            <a:off x="7439649" y="3434636"/>
            <a:ext cx="920194" cy="908764"/>
          </a:xfrm>
          <a:prstGeom prst="rect">
            <a:avLst/>
          </a:prstGeom>
          <a:noFill/>
          <a:ln>
            <a:noFill/>
          </a:ln>
        </p:spPr>
      </p:pic>
      <p:pic>
        <p:nvPicPr>
          <p:cNvPr id="514" name="Google Shape;514;p36"/>
          <p:cNvPicPr preferRelativeResize="0"/>
          <p:nvPr/>
        </p:nvPicPr>
        <p:blipFill rotWithShape="1">
          <a:blip r:embed="rId3">
            <a:alphaModFix/>
          </a:blip>
          <a:srcRect b="0" l="0" r="0" t="0"/>
          <a:stretch/>
        </p:blipFill>
        <p:spPr>
          <a:xfrm>
            <a:off x="6138402" y="3434636"/>
            <a:ext cx="943057" cy="9087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19"/>
          <p:cNvSpPr txBox="1"/>
          <p:nvPr>
            <p:ph type="title"/>
          </p:nvPr>
        </p:nvSpPr>
        <p:spPr>
          <a:xfrm rot="-5400000">
            <a:off x="-620225" y="1797500"/>
            <a:ext cx="4064100" cy="15069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n"/>
              <a:t>Bees’ Vision</a:t>
            </a:r>
            <a:endParaRPr/>
          </a:p>
        </p:txBody>
      </p:sp>
      <p:sp>
        <p:nvSpPr>
          <p:cNvPr id="360" name="Google Shape;360;p19"/>
          <p:cNvSpPr txBox="1"/>
          <p:nvPr>
            <p:ph idx="1" type="body"/>
          </p:nvPr>
        </p:nvSpPr>
        <p:spPr>
          <a:xfrm>
            <a:off x="2601000" y="518875"/>
            <a:ext cx="5913300" cy="4064100"/>
          </a:xfrm>
          <a:prstGeom prst="rect">
            <a:avLst/>
          </a:prstGeom>
        </p:spPr>
        <p:txBody>
          <a:bodyPr anchorCtr="0" anchor="t" bIns="34275" lIns="68575" spcFirstLastPara="1" rIns="68575" wrap="square" tIns="34275">
            <a:noAutofit/>
          </a:bodyPr>
          <a:lstStyle/>
          <a:p>
            <a:pPr indent="-101600" lvl="0" marL="457200" rtl="0" algn="l">
              <a:spcBef>
                <a:spcPts val="0"/>
              </a:spcBef>
              <a:spcAft>
                <a:spcPts val="0"/>
              </a:spcAft>
              <a:buSzPts val="1600"/>
              <a:buChar char="•"/>
            </a:pPr>
            <a:r>
              <a:rPr lang="en"/>
              <a:t> Bee vision is also much faster than our vision.</a:t>
            </a:r>
            <a:endParaRPr/>
          </a:p>
          <a:p>
            <a:pPr indent="-101600" lvl="0" marL="457200" rtl="0" algn="l">
              <a:spcBef>
                <a:spcPts val="1600"/>
              </a:spcBef>
              <a:spcAft>
                <a:spcPts val="0"/>
              </a:spcAft>
              <a:buSzPts val="1600"/>
              <a:buChar char="•"/>
            </a:pPr>
            <a:r>
              <a:rPr lang="en"/>
              <a:t> Bees can see fast moving objects much better than we can, so they can easily distinguish between different objects such as varieties of flowers while flying.</a:t>
            </a:r>
            <a:endParaRPr/>
          </a:p>
          <a:p>
            <a:pPr indent="-101600" lvl="0" marL="457200" rtl="0" algn="l">
              <a:spcBef>
                <a:spcPts val="1600"/>
              </a:spcBef>
              <a:spcAft>
                <a:spcPts val="0"/>
              </a:spcAft>
              <a:buSzPts val="1600"/>
              <a:buChar char="•"/>
            </a:pPr>
            <a:r>
              <a:rPr lang="en"/>
              <a:t> In the frontal part of the eye, where the resolution is maximized, honey bees can clearly see objects that are as small as 1.9° - that's approximately the width of your thumb when you stretch your arm out in front of you.</a:t>
            </a:r>
            <a:endParaRPr/>
          </a:p>
          <a:p>
            <a:pPr indent="-101600" lvl="0" marL="457200" rtl="0" algn="l">
              <a:spcBef>
                <a:spcPts val="1600"/>
              </a:spcBef>
              <a:spcAft>
                <a:spcPts val="1600"/>
              </a:spcAft>
              <a:buSzPts val="1600"/>
              <a:buChar char="•"/>
            </a:pPr>
            <a:r>
              <a:rPr lang="en"/>
              <a:t> In terms of the smallest object a bee can detect, but not clearly, this works out to be about 0.6° - that's one third of your thumb width at arm's length.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37"/>
          <p:cNvSpPr txBox="1"/>
          <p:nvPr>
            <p:ph type="title"/>
          </p:nvPr>
        </p:nvSpPr>
        <p:spPr>
          <a:xfrm>
            <a:off x="1113234" y="514350"/>
            <a:ext cx="7514100" cy="2286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400"/>
              <a:buFont typeface="Corbel"/>
              <a:buNone/>
            </a:pPr>
            <a:r>
              <a:rPr lang="en"/>
              <a:t> </a:t>
            </a:r>
            <a:endParaRPr/>
          </a:p>
        </p:txBody>
      </p:sp>
      <p:sp>
        <p:nvSpPr>
          <p:cNvPr id="520" name="Google Shape;520;p37"/>
          <p:cNvSpPr txBox="1"/>
          <p:nvPr>
            <p:ph idx="1" type="body"/>
          </p:nvPr>
        </p:nvSpPr>
        <p:spPr>
          <a:xfrm>
            <a:off x="751650" y="379525"/>
            <a:ext cx="4789200" cy="4441800"/>
          </a:xfrm>
          <a:prstGeom prst="rect">
            <a:avLst/>
          </a:prstGeom>
          <a:noFill/>
          <a:ln>
            <a:noFill/>
          </a:ln>
        </p:spPr>
        <p:txBody>
          <a:bodyPr anchorCtr="0" anchor="ctr" bIns="34275" lIns="68575" spcFirstLastPara="1" rIns="68575" wrap="square" tIns="34275">
            <a:noAutofit/>
          </a:bodyPr>
          <a:lstStyle/>
          <a:p>
            <a:pPr indent="-254000" lvl="0" marL="254000" rtl="0" algn="l">
              <a:spcBef>
                <a:spcPts val="0"/>
              </a:spcBef>
              <a:spcAft>
                <a:spcPts val="0"/>
              </a:spcAft>
              <a:buSzPts val="2600"/>
              <a:buFont typeface="Arial"/>
              <a:buChar char="•"/>
            </a:pPr>
            <a:r>
              <a:rPr lang="en" sz="1800"/>
              <a:t>The trained bees failed when the horizontal sectors were removed from the training patterns.</a:t>
            </a:r>
            <a:endParaRPr/>
          </a:p>
          <a:p>
            <a:pPr indent="0" lvl="0" marL="0" rtl="0" algn="l">
              <a:spcBef>
                <a:spcPts val="800"/>
              </a:spcBef>
              <a:spcAft>
                <a:spcPts val="0"/>
              </a:spcAft>
              <a:buSzPts val="2600"/>
              <a:buFont typeface="Arial"/>
              <a:buNone/>
            </a:pPr>
            <a:r>
              <a:t/>
            </a:r>
            <a:endParaRPr sz="1800"/>
          </a:p>
          <a:p>
            <a:pPr indent="-254000" lvl="0" marL="254000" rtl="0" algn="l">
              <a:spcBef>
                <a:spcPts val="800"/>
              </a:spcBef>
              <a:spcAft>
                <a:spcPts val="0"/>
              </a:spcAft>
              <a:buSzPts val="2600"/>
              <a:buFont typeface="Arial"/>
              <a:buChar char="•"/>
            </a:pPr>
            <a:r>
              <a:rPr lang="en" sz="1800"/>
              <a:t>But they discriminated very well when only the horizontal sectors were displayed. So, after 25 years of support for eidetic vision, when the tests were done the positions of the horizontal sectors on the negative target were a sufficient cue.</a:t>
            </a:r>
            <a:endParaRPr sz="1800"/>
          </a:p>
        </p:txBody>
      </p:sp>
      <p:pic>
        <p:nvPicPr>
          <p:cNvPr id="521" name="Google Shape;521;p37"/>
          <p:cNvPicPr preferRelativeResize="0"/>
          <p:nvPr/>
        </p:nvPicPr>
        <p:blipFill rotWithShape="1">
          <a:blip r:embed="rId3">
            <a:alphaModFix/>
          </a:blip>
          <a:srcRect b="0" l="0" r="0" t="0"/>
          <a:stretch/>
        </p:blipFill>
        <p:spPr>
          <a:xfrm>
            <a:off x="6217284" y="1110528"/>
            <a:ext cx="943057" cy="908764"/>
          </a:xfrm>
          <a:prstGeom prst="rect">
            <a:avLst/>
          </a:prstGeom>
          <a:noFill/>
          <a:ln>
            <a:noFill/>
          </a:ln>
        </p:spPr>
      </p:pic>
      <p:pic>
        <p:nvPicPr>
          <p:cNvPr id="522" name="Google Shape;522;p37"/>
          <p:cNvPicPr preferRelativeResize="0"/>
          <p:nvPr/>
        </p:nvPicPr>
        <p:blipFill rotWithShape="1">
          <a:blip r:embed="rId4">
            <a:alphaModFix/>
          </a:blip>
          <a:srcRect b="0" l="0" r="0" t="0"/>
          <a:stretch/>
        </p:blipFill>
        <p:spPr>
          <a:xfrm>
            <a:off x="7424707" y="1107675"/>
            <a:ext cx="908764" cy="914480"/>
          </a:xfrm>
          <a:prstGeom prst="rect">
            <a:avLst/>
          </a:prstGeom>
          <a:noFill/>
          <a:ln>
            <a:noFill/>
          </a:ln>
        </p:spPr>
      </p:pic>
      <p:pic>
        <p:nvPicPr>
          <p:cNvPr id="523" name="Google Shape;523;p37"/>
          <p:cNvPicPr preferRelativeResize="0"/>
          <p:nvPr/>
        </p:nvPicPr>
        <p:blipFill rotWithShape="1">
          <a:blip r:embed="rId5">
            <a:alphaModFix/>
          </a:blip>
          <a:srcRect b="0" l="0" r="0" t="0"/>
          <a:stretch/>
        </p:blipFill>
        <p:spPr>
          <a:xfrm>
            <a:off x="6222989" y="3588059"/>
            <a:ext cx="931626" cy="925910"/>
          </a:xfrm>
          <a:prstGeom prst="rect">
            <a:avLst/>
          </a:prstGeom>
          <a:noFill/>
          <a:ln>
            <a:noFill/>
          </a:ln>
        </p:spPr>
      </p:pic>
      <p:pic>
        <p:nvPicPr>
          <p:cNvPr id="524" name="Google Shape;524;p37"/>
          <p:cNvPicPr preferRelativeResize="0"/>
          <p:nvPr/>
        </p:nvPicPr>
        <p:blipFill rotWithShape="1">
          <a:blip r:embed="rId6">
            <a:alphaModFix/>
          </a:blip>
          <a:srcRect b="0" l="0" r="0" t="0"/>
          <a:stretch/>
        </p:blipFill>
        <p:spPr>
          <a:xfrm>
            <a:off x="7421841" y="3588059"/>
            <a:ext cx="914480" cy="9259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38"/>
          <p:cNvSpPr txBox="1"/>
          <p:nvPr>
            <p:ph type="title"/>
          </p:nvPr>
        </p:nvSpPr>
        <p:spPr>
          <a:xfrm>
            <a:off x="1113235" y="0"/>
            <a:ext cx="7444200" cy="914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000"/>
              <a:buFont typeface="Corbel"/>
              <a:buNone/>
            </a:pPr>
            <a:r>
              <a:rPr b="1" lang="en"/>
              <a:t>Do they identify patterns related to spots?</a:t>
            </a:r>
            <a:endParaRPr b="1"/>
          </a:p>
        </p:txBody>
      </p:sp>
      <p:sp>
        <p:nvSpPr>
          <p:cNvPr id="530" name="Google Shape;530;p38"/>
          <p:cNvSpPr txBox="1"/>
          <p:nvPr>
            <p:ph idx="1" type="body"/>
          </p:nvPr>
        </p:nvSpPr>
        <p:spPr>
          <a:xfrm>
            <a:off x="1030850" y="590601"/>
            <a:ext cx="7526700" cy="2405400"/>
          </a:xfrm>
          <a:prstGeom prst="rect">
            <a:avLst/>
          </a:prstGeom>
          <a:noFill/>
          <a:ln>
            <a:noFill/>
          </a:ln>
        </p:spPr>
        <p:txBody>
          <a:bodyPr anchorCtr="0" anchor="ctr" bIns="34275" lIns="68575" spcFirstLastPara="1" rIns="68575" wrap="square" tIns="34275">
            <a:noAutofit/>
          </a:bodyPr>
          <a:lstStyle/>
          <a:p>
            <a:pPr indent="-254000" lvl="0" marL="254000" rtl="0" algn="l">
              <a:spcBef>
                <a:spcPts val="0"/>
              </a:spcBef>
              <a:spcAft>
                <a:spcPts val="0"/>
              </a:spcAft>
              <a:buSzPts val="2600"/>
              <a:buFont typeface="Arial"/>
              <a:buChar char="•"/>
            </a:pPr>
            <a:r>
              <a:rPr lang="en" sz="1600"/>
              <a:t>The bees can distinguish between two spots and three of the same total area and something about their positions</a:t>
            </a:r>
            <a:r>
              <a:rPr lang="en" sz="1300"/>
              <a:t>.</a:t>
            </a:r>
            <a:endParaRPr sz="1300"/>
          </a:p>
          <a:p>
            <a:pPr indent="-241300" lvl="0" marL="254000" rtl="0" algn="l">
              <a:spcBef>
                <a:spcPts val="800"/>
              </a:spcBef>
              <a:spcAft>
                <a:spcPts val="0"/>
              </a:spcAft>
              <a:buSzPts val="2400"/>
              <a:buFont typeface="Arial"/>
              <a:buChar char="•"/>
            </a:pPr>
            <a:r>
              <a:rPr lang="en" sz="1600"/>
              <a:t>This depends strongly on the size of the spots but is reduced as the number of spots is increased and also depends on the size of the targets and is improved when the spots fall into different local regions of the eye.</a:t>
            </a:r>
            <a:endParaRPr/>
          </a:p>
        </p:txBody>
      </p:sp>
      <p:pic>
        <p:nvPicPr>
          <p:cNvPr id="531" name="Google Shape;531;p38"/>
          <p:cNvPicPr preferRelativeResize="0"/>
          <p:nvPr/>
        </p:nvPicPr>
        <p:blipFill rotWithShape="1">
          <a:blip r:embed="rId3">
            <a:alphaModFix/>
          </a:blip>
          <a:srcRect b="0" l="0" r="0" t="0"/>
          <a:stretch/>
        </p:blipFill>
        <p:spPr>
          <a:xfrm>
            <a:off x="1476256" y="3156206"/>
            <a:ext cx="908764" cy="891617"/>
          </a:xfrm>
          <a:prstGeom prst="rect">
            <a:avLst/>
          </a:prstGeom>
          <a:noFill/>
          <a:ln>
            <a:noFill/>
          </a:ln>
        </p:spPr>
      </p:pic>
      <p:pic>
        <p:nvPicPr>
          <p:cNvPr id="532" name="Google Shape;532;p38"/>
          <p:cNvPicPr preferRelativeResize="0"/>
          <p:nvPr/>
        </p:nvPicPr>
        <p:blipFill rotWithShape="1">
          <a:blip r:embed="rId4">
            <a:alphaModFix/>
          </a:blip>
          <a:srcRect b="0" l="0" r="0" t="0"/>
          <a:stretch/>
        </p:blipFill>
        <p:spPr>
          <a:xfrm>
            <a:off x="2671181" y="3173351"/>
            <a:ext cx="891617" cy="857324"/>
          </a:xfrm>
          <a:prstGeom prst="rect">
            <a:avLst/>
          </a:prstGeom>
          <a:noFill/>
          <a:ln>
            <a:noFill/>
          </a:ln>
        </p:spPr>
      </p:pic>
      <p:pic>
        <p:nvPicPr>
          <p:cNvPr id="533" name="Google Shape;533;p38"/>
          <p:cNvPicPr preferRelativeResize="0"/>
          <p:nvPr/>
        </p:nvPicPr>
        <p:blipFill rotWithShape="1">
          <a:blip r:embed="rId5">
            <a:alphaModFix/>
          </a:blip>
          <a:srcRect b="0" l="0" r="0" t="0"/>
          <a:stretch/>
        </p:blipFill>
        <p:spPr>
          <a:xfrm>
            <a:off x="7207107" y="3164789"/>
            <a:ext cx="908764" cy="891617"/>
          </a:xfrm>
          <a:prstGeom prst="rect">
            <a:avLst/>
          </a:prstGeom>
          <a:noFill/>
          <a:ln>
            <a:noFill/>
          </a:ln>
        </p:spPr>
      </p:pic>
      <p:pic>
        <p:nvPicPr>
          <p:cNvPr id="534" name="Google Shape;534;p38"/>
          <p:cNvPicPr preferRelativeResize="0"/>
          <p:nvPr/>
        </p:nvPicPr>
        <p:blipFill rotWithShape="1">
          <a:blip r:embed="rId6">
            <a:alphaModFix/>
          </a:blip>
          <a:srcRect b="0" l="0" r="0" t="0"/>
          <a:stretch/>
        </p:blipFill>
        <p:spPr>
          <a:xfrm>
            <a:off x="6073679" y="3147640"/>
            <a:ext cx="925910" cy="908764"/>
          </a:xfrm>
          <a:prstGeom prst="rect">
            <a:avLst/>
          </a:prstGeom>
          <a:noFill/>
          <a:ln>
            <a:noFill/>
          </a:ln>
        </p:spPr>
      </p:pic>
      <p:pic>
        <p:nvPicPr>
          <p:cNvPr id="535" name="Google Shape;535;p38"/>
          <p:cNvPicPr preferRelativeResize="0"/>
          <p:nvPr/>
        </p:nvPicPr>
        <p:blipFill rotWithShape="1">
          <a:blip r:embed="rId7">
            <a:alphaModFix/>
          </a:blip>
          <a:srcRect b="0" l="0" r="0" t="0"/>
          <a:stretch/>
        </p:blipFill>
        <p:spPr>
          <a:xfrm>
            <a:off x="3651805" y="3916031"/>
            <a:ext cx="920194" cy="914480"/>
          </a:xfrm>
          <a:prstGeom prst="rect">
            <a:avLst/>
          </a:prstGeom>
          <a:noFill/>
          <a:ln>
            <a:noFill/>
          </a:ln>
        </p:spPr>
      </p:pic>
      <p:pic>
        <p:nvPicPr>
          <p:cNvPr id="536" name="Google Shape;536;p38"/>
          <p:cNvPicPr preferRelativeResize="0"/>
          <p:nvPr/>
        </p:nvPicPr>
        <p:blipFill rotWithShape="1">
          <a:blip r:embed="rId8">
            <a:alphaModFix/>
          </a:blip>
          <a:srcRect b="0" l="0" r="0" t="0"/>
          <a:stretch/>
        </p:blipFill>
        <p:spPr>
          <a:xfrm>
            <a:off x="4661010" y="3897591"/>
            <a:ext cx="954488" cy="9144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39"/>
          <p:cNvSpPr txBox="1"/>
          <p:nvPr>
            <p:ph type="title"/>
          </p:nvPr>
        </p:nvSpPr>
        <p:spPr>
          <a:xfrm>
            <a:off x="1113234" y="514350"/>
            <a:ext cx="7514100" cy="285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200"/>
              <a:buFont typeface="Corbel"/>
              <a:buNone/>
            </a:pPr>
            <a:r>
              <a:rPr lang="en" sz="2200"/>
              <a:t> </a:t>
            </a:r>
            <a:endParaRPr sz="2200"/>
          </a:p>
        </p:txBody>
      </p:sp>
      <p:sp>
        <p:nvSpPr>
          <p:cNvPr id="542" name="Google Shape;542;p39"/>
          <p:cNvSpPr txBox="1"/>
          <p:nvPr>
            <p:ph idx="1" type="body"/>
          </p:nvPr>
        </p:nvSpPr>
        <p:spPr>
          <a:xfrm>
            <a:off x="569125" y="514350"/>
            <a:ext cx="8058300" cy="1818600"/>
          </a:xfrm>
          <a:prstGeom prst="rect">
            <a:avLst/>
          </a:prstGeom>
          <a:noFill/>
          <a:ln>
            <a:noFill/>
          </a:ln>
        </p:spPr>
        <p:txBody>
          <a:bodyPr anchorCtr="0" anchor="ctr" bIns="34275" lIns="68575" spcFirstLastPara="1" rIns="68575" wrap="square" tIns="34275">
            <a:noAutofit/>
          </a:bodyPr>
          <a:lstStyle/>
          <a:p>
            <a:pPr indent="-247650" lvl="0" marL="254000" rtl="0" algn="l">
              <a:spcBef>
                <a:spcPts val="0"/>
              </a:spcBef>
              <a:spcAft>
                <a:spcPts val="0"/>
              </a:spcAft>
              <a:buSzPts val="2500"/>
              <a:buFont typeface="Arial"/>
              <a:buChar char="•"/>
            </a:pPr>
            <a:r>
              <a:rPr lang="en" sz="1700"/>
              <a:t>When the patterns are rotated randomly , the bees cannot even learn to distinguish between two spots and three of the same total area, no matter how large the targets or how long they are trained.</a:t>
            </a:r>
            <a:endParaRPr sz="1400"/>
          </a:p>
          <a:p>
            <a:pPr indent="-247650" lvl="0" marL="254000" rtl="0" algn="l">
              <a:spcBef>
                <a:spcPts val="800"/>
              </a:spcBef>
              <a:spcAft>
                <a:spcPts val="0"/>
              </a:spcAft>
              <a:buSzPts val="2500"/>
              <a:buFont typeface="Arial"/>
              <a:buChar char="•"/>
            </a:pPr>
            <a:r>
              <a:rPr lang="en" sz="1700"/>
              <a:t>Even the difference between two and three spots could not be learned. </a:t>
            </a:r>
            <a:endParaRPr sz="1700"/>
          </a:p>
          <a:p>
            <a:pPr indent="0" lvl="0" marL="0" rtl="0" algn="l">
              <a:spcBef>
                <a:spcPts val="800"/>
              </a:spcBef>
              <a:spcAft>
                <a:spcPts val="0"/>
              </a:spcAft>
              <a:buSzPts val="2600"/>
              <a:buNone/>
            </a:pPr>
            <a:r>
              <a:rPr lang="en" sz="1800"/>
              <a:t> </a:t>
            </a:r>
            <a:endParaRPr sz="1800"/>
          </a:p>
        </p:txBody>
      </p:sp>
      <p:pic>
        <p:nvPicPr>
          <p:cNvPr id="543" name="Google Shape;543;p39"/>
          <p:cNvPicPr preferRelativeResize="0"/>
          <p:nvPr/>
        </p:nvPicPr>
        <p:blipFill rotWithShape="1">
          <a:blip r:embed="rId3">
            <a:alphaModFix/>
          </a:blip>
          <a:srcRect b="0" l="0" r="0" t="0"/>
          <a:stretch/>
        </p:blipFill>
        <p:spPr>
          <a:xfrm>
            <a:off x="1524856" y="2364475"/>
            <a:ext cx="2389078" cy="951946"/>
          </a:xfrm>
          <a:prstGeom prst="rect">
            <a:avLst/>
          </a:prstGeom>
          <a:noFill/>
          <a:ln>
            <a:noFill/>
          </a:ln>
        </p:spPr>
      </p:pic>
      <p:pic>
        <p:nvPicPr>
          <p:cNvPr id="544" name="Google Shape;544;p39"/>
          <p:cNvPicPr preferRelativeResize="0"/>
          <p:nvPr/>
        </p:nvPicPr>
        <p:blipFill rotWithShape="1">
          <a:blip r:embed="rId4">
            <a:alphaModFix/>
          </a:blip>
          <a:srcRect b="0" l="0" r="0" t="0"/>
          <a:stretch/>
        </p:blipFill>
        <p:spPr>
          <a:xfrm>
            <a:off x="5641689" y="2333040"/>
            <a:ext cx="2389077" cy="984087"/>
          </a:xfrm>
          <a:prstGeom prst="rect">
            <a:avLst/>
          </a:prstGeom>
          <a:noFill/>
          <a:ln>
            <a:noFill/>
          </a:ln>
        </p:spPr>
      </p:pic>
      <p:pic>
        <p:nvPicPr>
          <p:cNvPr id="545" name="Google Shape;545;p39"/>
          <p:cNvPicPr preferRelativeResize="0"/>
          <p:nvPr/>
        </p:nvPicPr>
        <p:blipFill rotWithShape="1">
          <a:blip r:embed="rId5">
            <a:alphaModFix/>
          </a:blip>
          <a:srcRect b="0" l="0" r="0" t="0"/>
          <a:stretch/>
        </p:blipFill>
        <p:spPr>
          <a:xfrm>
            <a:off x="3498436" y="3535039"/>
            <a:ext cx="2636849" cy="9840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40"/>
          <p:cNvSpPr txBox="1"/>
          <p:nvPr>
            <p:ph type="title"/>
          </p:nvPr>
        </p:nvSpPr>
        <p:spPr>
          <a:xfrm>
            <a:off x="1013360" y="242243"/>
            <a:ext cx="7514100" cy="8640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000"/>
              <a:buFont typeface="Corbel"/>
              <a:buNone/>
            </a:pPr>
            <a:r>
              <a:rPr b="1" lang="en"/>
              <a:t>Can Bees recognize 3D Shapes?</a:t>
            </a:r>
            <a:endParaRPr b="1"/>
          </a:p>
        </p:txBody>
      </p:sp>
      <p:sp>
        <p:nvSpPr>
          <p:cNvPr id="551" name="Google Shape;551;p40"/>
          <p:cNvSpPr txBox="1"/>
          <p:nvPr>
            <p:ph idx="1" type="body"/>
          </p:nvPr>
        </p:nvSpPr>
        <p:spPr>
          <a:xfrm>
            <a:off x="1113234" y="1271726"/>
            <a:ext cx="7514100" cy="3071700"/>
          </a:xfrm>
          <a:prstGeom prst="rect">
            <a:avLst/>
          </a:prstGeom>
          <a:noFill/>
          <a:ln>
            <a:noFill/>
          </a:ln>
        </p:spPr>
        <p:txBody>
          <a:bodyPr anchorCtr="0" anchor="ctr" bIns="34275" lIns="68575" spcFirstLastPara="1" rIns="68575" wrap="square" tIns="34275">
            <a:noAutofit/>
          </a:bodyPr>
          <a:lstStyle/>
          <a:p>
            <a:pPr indent="-254000" lvl="0" marL="254000" rtl="0" algn="l">
              <a:lnSpc>
                <a:spcPct val="90000"/>
              </a:lnSpc>
              <a:spcBef>
                <a:spcPts val="0"/>
              </a:spcBef>
              <a:spcAft>
                <a:spcPts val="0"/>
              </a:spcAft>
              <a:buSzPts val="1800"/>
              <a:buFont typeface="Arial"/>
              <a:buChar char="•"/>
            </a:pPr>
            <a:r>
              <a:rPr lang="en" sz="1300"/>
              <a:t> </a:t>
            </a:r>
            <a:r>
              <a:rPr lang="en" sz="1500"/>
              <a:t>The experimental results showed that bees can successfully recognize the three-dimensional form of objects and surfaces, independent of pictorial cues or outer shape. </a:t>
            </a:r>
            <a:endParaRPr/>
          </a:p>
          <a:p>
            <a:pPr indent="-114300" lvl="0" marL="254000" rtl="0" algn="l">
              <a:lnSpc>
                <a:spcPct val="90000"/>
              </a:lnSpc>
              <a:spcBef>
                <a:spcPts val="800"/>
              </a:spcBef>
              <a:spcAft>
                <a:spcPts val="0"/>
              </a:spcAft>
              <a:buSzPts val="2200"/>
              <a:buFont typeface="Arial"/>
              <a:buNone/>
            </a:pPr>
            <a:r>
              <a:t/>
            </a:r>
            <a:endParaRPr sz="1500"/>
          </a:p>
          <a:p>
            <a:pPr indent="-114300" lvl="0" marL="254000" rtl="0" algn="l">
              <a:lnSpc>
                <a:spcPct val="90000"/>
              </a:lnSpc>
              <a:spcBef>
                <a:spcPts val="800"/>
              </a:spcBef>
              <a:spcAft>
                <a:spcPts val="0"/>
              </a:spcAft>
              <a:buSzPts val="2200"/>
              <a:buFont typeface="Arial"/>
              <a:buNone/>
            </a:pPr>
            <a:r>
              <a:t/>
            </a:r>
            <a:endParaRPr sz="1500"/>
          </a:p>
          <a:p>
            <a:pPr indent="-114300" lvl="0" marL="254000" rtl="0" algn="l">
              <a:lnSpc>
                <a:spcPct val="90000"/>
              </a:lnSpc>
              <a:spcBef>
                <a:spcPts val="800"/>
              </a:spcBef>
              <a:spcAft>
                <a:spcPts val="0"/>
              </a:spcAft>
              <a:buSzPts val="2200"/>
              <a:buFont typeface="Arial"/>
              <a:buNone/>
            </a:pPr>
            <a:r>
              <a:t/>
            </a:r>
            <a:endParaRPr sz="1500"/>
          </a:p>
          <a:p>
            <a:pPr indent="-114300" lvl="0" marL="254000" rtl="0" algn="l">
              <a:lnSpc>
                <a:spcPct val="90000"/>
              </a:lnSpc>
              <a:spcBef>
                <a:spcPts val="800"/>
              </a:spcBef>
              <a:spcAft>
                <a:spcPts val="0"/>
              </a:spcAft>
              <a:buSzPts val="2200"/>
              <a:buFont typeface="Arial"/>
              <a:buNone/>
            </a:pPr>
            <a:r>
              <a:t/>
            </a:r>
            <a:endParaRPr sz="1500"/>
          </a:p>
          <a:p>
            <a:pPr indent="-254000" lvl="0" marL="254000" rtl="0" algn="l">
              <a:lnSpc>
                <a:spcPct val="90000"/>
              </a:lnSpc>
              <a:spcBef>
                <a:spcPts val="800"/>
              </a:spcBef>
              <a:spcAft>
                <a:spcPts val="0"/>
              </a:spcAft>
              <a:buSzPts val="2200"/>
              <a:buFont typeface="Arial"/>
              <a:buChar char="•"/>
            </a:pPr>
            <a:r>
              <a:rPr lang="en" sz="1500"/>
              <a:t>Bees can discriminate between geometric objects such as a ball, a flat cylinder, a cube, and a cuboid. indicating that recognition did not depend on the detection of vertices alone.</a:t>
            </a:r>
            <a:endParaRPr/>
          </a:p>
          <a:p>
            <a:pPr indent="-254000" lvl="0" marL="254000" rtl="0" algn="l">
              <a:lnSpc>
                <a:spcPct val="90000"/>
              </a:lnSpc>
              <a:spcBef>
                <a:spcPts val="800"/>
              </a:spcBef>
              <a:spcAft>
                <a:spcPts val="0"/>
              </a:spcAft>
              <a:buSzPts val="2200"/>
              <a:buFont typeface="Arial"/>
              <a:buChar char="•"/>
            </a:pPr>
            <a:r>
              <a:rPr lang="en" sz="1500"/>
              <a:t>They can  distinguish them independently of their height, or the presence of distinct shape features .</a:t>
            </a:r>
            <a:endParaRPr/>
          </a:p>
          <a:p>
            <a:pPr indent="-139700" lvl="0" marL="254000" rtl="0" algn="l">
              <a:lnSpc>
                <a:spcPct val="90000"/>
              </a:lnSpc>
              <a:spcBef>
                <a:spcPts val="700"/>
              </a:spcBef>
              <a:spcAft>
                <a:spcPts val="0"/>
              </a:spcAft>
              <a:buSzPts val="1800"/>
              <a:buFont typeface="Arial"/>
              <a:buNone/>
            </a:pPr>
            <a:r>
              <a:t/>
            </a:r>
            <a:endParaRPr sz="1300"/>
          </a:p>
        </p:txBody>
      </p:sp>
      <p:pic>
        <p:nvPicPr>
          <p:cNvPr id="552" name="Google Shape;552;p40"/>
          <p:cNvPicPr preferRelativeResize="0"/>
          <p:nvPr/>
        </p:nvPicPr>
        <p:blipFill rotWithShape="1">
          <a:blip r:embed="rId3">
            <a:alphaModFix/>
          </a:blip>
          <a:srcRect b="0" l="0" r="0" t="0"/>
          <a:stretch/>
        </p:blipFill>
        <p:spPr>
          <a:xfrm>
            <a:off x="4332243" y="1997784"/>
            <a:ext cx="2039704" cy="747892"/>
          </a:xfrm>
          <a:prstGeom prst="rect">
            <a:avLst/>
          </a:prstGeom>
          <a:noFill/>
          <a:ln>
            <a:noFill/>
          </a:ln>
        </p:spPr>
      </p:pic>
      <p:pic>
        <p:nvPicPr>
          <p:cNvPr id="553" name="Google Shape;553;p40"/>
          <p:cNvPicPr preferRelativeResize="0"/>
          <p:nvPr/>
        </p:nvPicPr>
        <p:blipFill rotWithShape="1">
          <a:blip r:embed="rId4">
            <a:alphaModFix/>
          </a:blip>
          <a:srcRect b="0" l="0" r="0" t="0"/>
          <a:stretch/>
        </p:blipFill>
        <p:spPr>
          <a:xfrm>
            <a:off x="6312137" y="1997784"/>
            <a:ext cx="1877521" cy="7478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41"/>
          <p:cNvSpPr txBox="1"/>
          <p:nvPr>
            <p:ph type="title"/>
          </p:nvPr>
        </p:nvSpPr>
        <p:spPr>
          <a:xfrm>
            <a:off x="1113234" y="514350"/>
            <a:ext cx="7514100" cy="285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200"/>
              <a:buFont typeface="Corbel"/>
              <a:buNone/>
            </a:pPr>
            <a:r>
              <a:rPr lang="en" sz="2200"/>
              <a:t> </a:t>
            </a:r>
            <a:endParaRPr sz="2200"/>
          </a:p>
        </p:txBody>
      </p:sp>
      <p:sp>
        <p:nvSpPr>
          <p:cNvPr id="559" name="Google Shape;559;p41"/>
          <p:cNvSpPr txBox="1"/>
          <p:nvPr>
            <p:ph idx="1" type="body"/>
          </p:nvPr>
        </p:nvSpPr>
        <p:spPr>
          <a:xfrm>
            <a:off x="666450" y="267375"/>
            <a:ext cx="7811100" cy="4482900"/>
          </a:xfrm>
          <a:prstGeom prst="rect">
            <a:avLst/>
          </a:prstGeom>
          <a:noFill/>
          <a:ln>
            <a:noFill/>
          </a:ln>
        </p:spPr>
        <p:txBody>
          <a:bodyPr anchorCtr="0" anchor="ctr" bIns="34275" lIns="68575" spcFirstLastPara="1" rIns="68575" wrap="square" tIns="34275">
            <a:noAutofit/>
          </a:bodyPr>
          <a:lstStyle/>
          <a:p>
            <a:pPr indent="-247650" lvl="0" marL="254000" rtl="0" algn="l">
              <a:spcBef>
                <a:spcPts val="0"/>
              </a:spcBef>
              <a:spcAft>
                <a:spcPts val="0"/>
              </a:spcAft>
              <a:buSzPts val="2500"/>
              <a:buFont typeface="Arial"/>
              <a:buChar char="•"/>
            </a:pPr>
            <a:r>
              <a:rPr lang="en" sz="1700"/>
              <a:t>This suggested that they had access to the depth profiles of the stimuli.</a:t>
            </a:r>
            <a:endParaRPr sz="1400"/>
          </a:p>
          <a:p>
            <a:pPr indent="-247650" lvl="0" marL="254000" rtl="0" algn="l">
              <a:spcBef>
                <a:spcPts val="800"/>
              </a:spcBef>
              <a:spcAft>
                <a:spcPts val="0"/>
              </a:spcAft>
              <a:buSzPts val="2500"/>
              <a:buFont typeface="Arial"/>
              <a:buChar char="•"/>
            </a:pPr>
            <a:r>
              <a:rPr lang="en" sz="1700"/>
              <a:t>Experiments also showed that the bees did not rely on texture gradients or shadows for the discrimination. </a:t>
            </a:r>
            <a:endParaRPr sz="1400"/>
          </a:p>
          <a:p>
            <a:pPr indent="-247650" lvl="0" marL="254000" rtl="0" algn="l">
              <a:spcBef>
                <a:spcPts val="800"/>
              </a:spcBef>
              <a:spcAft>
                <a:spcPts val="0"/>
              </a:spcAft>
              <a:buSzPts val="2500"/>
              <a:buFont typeface="Arial"/>
              <a:buChar char="•"/>
            </a:pPr>
            <a:r>
              <a:rPr lang="en" sz="1700"/>
              <a:t>It has also been shown that bees seem to find it harder to discriminate concave from convex stimuli than concave or convex from the planar stimulus. </a:t>
            </a:r>
            <a:endParaRPr sz="1400"/>
          </a:p>
          <a:p>
            <a:pPr indent="-247650" lvl="0" marL="254000" rtl="0" algn="l">
              <a:spcBef>
                <a:spcPts val="800"/>
              </a:spcBef>
              <a:spcAft>
                <a:spcPts val="0"/>
              </a:spcAft>
              <a:buSzPts val="2500"/>
              <a:buFont typeface="Arial"/>
              <a:buChar char="•"/>
            </a:pPr>
            <a:r>
              <a:rPr lang="en" sz="1700"/>
              <a:t>Lacking sufficient stereo vision, bees are known to use speed gradients in optic flow to detect edges.</a:t>
            </a:r>
            <a:endParaRPr sz="1400"/>
          </a:p>
          <a:p>
            <a:pPr indent="-247650" lvl="0" marL="254000" rtl="0" algn="l">
              <a:spcBef>
                <a:spcPts val="800"/>
              </a:spcBef>
              <a:spcAft>
                <a:spcPts val="0"/>
              </a:spcAft>
              <a:buSzPts val="2500"/>
              <a:buFont typeface="Arial"/>
              <a:buChar char="•"/>
            </a:pPr>
            <a:r>
              <a:rPr lang="en" sz="1700"/>
              <a:t>bees use the polarisation pattern of skylight and the analysis of optic flow fields from both eyes to navigate safely through their environment.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42"/>
          <p:cNvSpPr txBox="1"/>
          <p:nvPr>
            <p:ph type="title"/>
          </p:nvPr>
        </p:nvSpPr>
        <p:spPr>
          <a:xfrm>
            <a:off x="1113234" y="514350"/>
            <a:ext cx="7514100" cy="710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000"/>
              <a:buFont typeface="Corbel"/>
              <a:buNone/>
            </a:pPr>
            <a:r>
              <a:rPr b="1" lang="en"/>
              <a:t>Perceiving movements in their surroundings</a:t>
            </a:r>
            <a:endParaRPr b="1"/>
          </a:p>
        </p:txBody>
      </p:sp>
      <p:sp>
        <p:nvSpPr>
          <p:cNvPr id="565" name="Google Shape;565;p42"/>
          <p:cNvSpPr txBox="1"/>
          <p:nvPr>
            <p:ph idx="1" type="body"/>
          </p:nvPr>
        </p:nvSpPr>
        <p:spPr>
          <a:xfrm>
            <a:off x="1113234" y="1578005"/>
            <a:ext cx="7514100" cy="3118200"/>
          </a:xfrm>
          <a:prstGeom prst="rect">
            <a:avLst/>
          </a:prstGeom>
          <a:noFill/>
          <a:ln>
            <a:noFill/>
          </a:ln>
        </p:spPr>
        <p:txBody>
          <a:bodyPr anchorCtr="0" anchor="ctr" bIns="34275" lIns="68575" spcFirstLastPara="1" rIns="68575" wrap="square" tIns="34275">
            <a:noAutofit/>
          </a:bodyPr>
          <a:lstStyle/>
          <a:p>
            <a:pPr indent="-139700" lvl="0" marL="0" rtl="0" algn="l">
              <a:spcBef>
                <a:spcPts val="300"/>
              </a:spcBef>
              <a:spcAft>
                <a:spcPts val="0"/>
              </a:spcAft>
              <a:buSzPts val="2200"/>
              <a:buChar char="•"/>
            </a:pPr>
            <a:r>
              <a:rPr lang="en"/>
              <a:t>Bees identify the depth profile not only from velocity cues in the optic flow patterns but also by detecting features such as discontinuities at edges.</a:t>
            </a:r>
            <a:endParaRPr/>
          </a:p>
          <a:p>
            <a:pPr indent="-139700" lvl="0" marL="0" rtl="0" algn="l">
              <a:spcBef>
                <a:spcPts val="500"/>
              </a:spcBef>
              <a:spcAft>
                <a:spcPts val="0"/>
              </a:spcAft>
              <a:buSzPts val="2200"/>
              <a:buChar char="•"/>
            </a:pPr>
            <a:r>
              <a:rPr lang="en"/>
              <a:t>For pure translation, the parallax profiles for different 3-D stimuli are always in the range of negative displacements, with a maximum or minimum amplitude in the stimulus centre.</a:t>
            </a:r>
            <a:endParaRPr/>
          </a:p>
          <a:p>
            <a:pPr indent="-139700" lvl="0" marL="0" rtl="0" algn="l">
              <a:spcBef>
                <a:spcPts val="500"/>
              </a:spcBef>
              <a:spcAft>
                <a:spcPts val="0"/>
              </a:spcAft>
              <a:buSzPts val="2200"/>
              <a:buChar char="•"/>
            </a:pPr>
            <a:r>
              <a:rPr lang="en"/>
              <a:t> For translation plus rotation,  the lateral stimulus regions move behind or in front of the fixated and hence static image point (central part of the stimulus, i.e. closest point for convex, most distant point for concave stimuli), thus generating image displacements in opposite directions.</a:t>
            </a:r>
            <a:endParaRPr/>
          </a:p>
          <a:p>
            <a:pPr indent="-114300" lvl="0" marL="254000" rtl="0" algn="l">
              <a:spcBef>
                <a:spcPts val="800"/>
              </a:spcBef>
              <a:spcAft>
                <a:spcPts val="0"/>
              </a:spcAft>
              <a:buSzPts val="2200"/>
              <a:buFont typeface="Arial"/>
              <a:buNone/>
            </a:pPr>
            <a:r>
              <a:t/>
            </a:r>
            <a:endParaRPr/>
          </a:p>
          <a:p>
            <a:pPr indent="-114300" lvl="0" marL="254000" rtl="0" algn="l">
              <a:spcBef>
                <a:spcPts val="800"/>
              </a:spcBef>
              <a:spcAft>
                <a:spcPts val="0"/>
              </a:spcAft>
              <a:buSzPts val="22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43"/>
          <p:cNvSpPr txBox="1"/>
          <p:nvPr>
            <p:ph type="title"/>
          </p:nvPr>
        </p:nvSpPr>
        <p:spPr>
          <a:xfrm>
            <a:off x="1113234" y="514350"/>
            <a:ext cx="7514100" cy="38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200"/>
              <a:buFont typeface="Corbel"/>
              <a:buNone/>
            </a:pPr>
            <a:r>
              <a:rPr lang="en" sz="2200"/>
              <a:t> </a:t>
            </a:r>
            <a:endParaRPr sz="2200"/>
          </a:p>
        </p:txBody>
      </p:sp>
      <p:sp>
        <p:nvSpPr>
          <p:cNvPr id="571" name="Google Shape;571;p43"/>
          <p:cNvSpPr txBox="1"/>
          <p:nvPr>
            <p:ph idx="1" type="body"/>
          </p:nvPr>
        </p:nvSpPr>
        <p:spPr>
          <a:xfrm>
            <a:off x="1113234" y="672484"/>
            <a:ext cx="7514100" cy="36708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en"/>
              <a:t>Presenting photographic images of the three-dimensional stimuli revealed that the bees did not rely for this task on pictorial cues, such as texture gradients or shadows .</a:t>
            </a:r>
            <a:endParaRPr b="1"/>
          </a:p>
          <a:p>
            <a:pPr indent="-139700" lvl="0" marL="0" rtl="0" algn="l">
              <a:spcBef>
                <a:spcPts val="300"/>
              </a:spcBef>
              <a:spcAft>
                <a:spcPts val="0"/>
              </a:spcAft>
              <a:buSzPts val="2200"/>
              <a:buChar char="•"/>
            </a:pPr>
            <a:r>
              <a:rPr lang="en"/>
              <a:t>Shadows would not provide sufficient information for the bees to use as a cue to determine the depth profiles.</a:t>
            </a:r>
            <a:endParaRPr/>
          </a:p>
          <a:p>
            <a:pPr indent="-139700" lvl="0" marL="0" rtl="0" algn="l">
              <a:spcBef>
                <a:spcPts val="500"/>
              </a:spcBef>
              <a:spcAft>
                <a:spcPts val="0"/>
              </a:spcAft>
              <a:buSzPts val="2200"/>
              <a:buChar char="•"/>
            </a:pPr>
            <a:r>
              <a:rPr lang="en"/>
              <a:t>Instead data suggest that bees use the information from motion parallax to extract the depth profiles of the stimuli.</a:t>
            </a:r>
            <a:endParaRPr/>
          </a:p>
          <a:p>
            <a:pPr indent="-139700" lvl="0" marL="0" rtl="0" algn="l">
              <a:spcBef>
                <a:spcPts val="500"/>
              </a:spcBef>
              <a:spcAft>
                <a:spcPts val="500"/>
              </a:spcAft>
              <a:buSzPts val="2200"/>
              <a:buChar char="•"/>
            </a:pPr>
            <a:r>
              <a:rPr lang="en"/>
              <a:t>Bees deploy self-induced motion signals to accurately distinguish planar, convex and concave depth profiles.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44"/>
          <p:cNvSpPr txBox="1"/>
          <p:nvPr>
            <p:ph type="title"/>
          </p:nvPr>
        </p:nvSpPr>
        <p:spPr>
          <a:xfrm>
            <a:off x="1113234" y="514350"/>
            <a:ext cx="7514100" cy="285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200"/>
              <a:buFont typeface="Corbel"/>
              <a:buNone/>
            </a:pPr>
            <a:r>
              <a:rPr lang="en" sz="2200"/>
              <a:t> </a:t>
            </a:r>
            <a:endParaRPr sz="2200"/>
          </a:p>
        </p:txBody>
      </p:sp>
      <p:sp>
        <p:nvSpPr>
          <p:cNvPr id="577" name="Google Shape;577;p44"/>
          <p:cNvSpPr txBox="1"/>
          <p:nvPr>
            <p:ph idx="1" type="body"/>
          </p:nvPr>
        </p:nvSpPr>
        <p:spPr>
          <a:xfrm>
            <a:off x="1113234" y="579268"/>
            <a:ext cx="7514100" cy="37641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The particular </a:t>
            </a:r>
            <a:r>
              <a:rPr b="1" lang="en"/>
              <a:t>flight manoeuvres</a:t>
            </a:r>
            <a:r>
              <a:rPr lang="en"/>
              <a:t> (translations </a:t>
            </a:r>
            <a:r>
              <a:rPr i="1" lang="en"/>
              <a:t>and</a:t>
            </a:r>
            <a:r>
              <a:rPr lang="en"/>
              <a:t> rotations), which we observe in bees flying in front of a stimulus, could reflect an optimized vision-motor strategy to extract the depth structure from optic flow. </a:t>
            </a:r>
            <a:endParaRPr/>
          </a:p>
          <a:p>
            <a:pPr indent="0" lvl="0" marL="0" rtl="0" algn="l">
              <a:spcBef>
                <a:spcPts val="0"/>
              </a:spcBef>
              <a:spcAft>
                <a:spcPts val="0"/>
              </a:spcAft>
              <a:buNone/>
            </a:pPr>
            <a:r>
              <a:t/>
            </a:r>
            <a:endParaRPr/>
          </a:p>
          <a:p>
            <a:pPr indent="0" lvl="0" marL="0" rtl="0" algn="l">
              <a:spcBef>
                <a:spcPts val="800"/>
              </a:spcBef>
              <a:spcAft>
                <a:spcPts val="0"/>
              </a:spcAft>
              <a:buNone/>
            </a:pPr>
            <a:r>
              <a:rPr lang="en"/>
              <a:t>The flight patterns of bees are highly adapted to provide several kinds of information: </a:t>
            </a:r>
            <a:endParaRPr/>
          </a:p>
          <a:p>
            <a:pPr indent="0" lvl="0" marL="0" rtl="0" algn="l">
              <a:spcBef>
                <a:spcPts val="800"/>
              </a:spcBef>
              <a:spcAft>
                <a:spcPts val="0"/>
              </a:spcAft>
              <a:buNone/>
            </a:pPr>
            <a:r>
              <a:rPr lang="en"/>
              <a:t>(1) navigation related information for estimating the position of a stimulus in space, possibly using the lateral eye regions</a:t>
            </a:r>
            <a:endParaRPr/>
          </a:p>
          <a:p>
            <a:pPr indent="0" lvl="0" marL="0" rtl="0" algn="l">
              <a:spcBef>
                <a:spcPts val="800"/>
              </a:spcBef>
              <a:spcAft>
                <a:spcPts val="0"/>
              </a:spcAft>
              <a:buNone/>
            </a:pPr>
            <a:r>
              <a:rPr lang="en"/>
              <a:t> (2) stimulus related information for identifying the 3D form of a stimulus, likely using the high-resolution of the frontal eye regions (for a review of other active vision strategies in bees see for example).</a:t>
            </a:r>
            <a:endParaRPr sz="1200"/>
          </a:p>
          <a:p>
            <a:pPr indent="-114300" lvl="0" marL="254000" rtl="0" algn="l">
              <a:spcBef>
                <a:spcPts val="800"/>
              </a:spcBef>
              <a:spcAft>
                <a:spcPts val="0"/>
              </a:spcAft>
              <a:buSzPts val="2200"/>
              <a:buFont typeface="Arial"/>
              <a:buNone/>
            </a:pPr>
            <a:r>
              <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45"/>
          <p:cNvSpPr txBox="1"/>
          <p:nvPr>
            <p:ph type="ctrTitle"/>
          </p:nvPr>
        </p:nvSpPr>
        <p:spPr>
          <a:xfrm>
            <a:off x="1483900" y="391909"/>
            <a:ext cx="6858000" cy="9921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3000"/>
              <a:buFont typeface="Corbel"/>
              <a:buNone/>
            </a:pPr>
            <a:r>
              <a:rPr b="1" lang="en" sz="3000"/>
              <a:t>Processing of colors in bees’ eyes</a:t>
            </a:r>
            <a:br>
              <a:rPr b="1" lang="en" sz="3000"/>
            </a:br>
            <a:endParaRPr b="1" sz="3000"/>
          </a:p>
        </p:txBody>
      </p:sp>
      <p:sp>
        <p:nvSpPr>
          <p:cNvPr id="583" name="Google Shape;583;p45"/>
          <p:cNvSpPr txBox="1"/>
          <p:nvPr>
            <p:ph idx="1" type="subTitle"/>
          </p:nvPr>
        </p:nvSpPr>
        <p:spPr>
          <a:xfrm>
            <a:off x="681225" y="1757150"/>
            <a:ext cx="3238200" cy="2097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1900"/>
              <a:t>Behind the retina there are three successive neural regions, crowded with dendrites and synapses, called respectively the </a:t>
            </a:r>
            <a:r>
              <a:rPr b="1" lang="en" sz="1900"/>
              <a:t>lamina, medulla and lobula</a:t>
            </a:r>
            <a:r>
              <a:rPr lang="en" sz="1900"/>
              <a:t>.</a:t>
            </a:r>
            <a:endParaRPr sz="1900"/>
          </a:p>
        </p:txBody>
      </p:sp>
      <p:pic>
        <p:nvPicPr>
          <p:cNvPr id="584" name="Google Shape;584;p45"/>
          <p:cNvPicPr preferRelativeResize="0"/>
          <p:nvPr/>
        </p:nvPicPr>
        <p:blipFill rotWithShape="1">
          <a:blip r:embed="rId3">
            <a:alphaModFix/>
          </a:blip>
          <a:srcRect b="0" l="0" r="0" t="0"/>
          <a:stretch/>
        </p:blipFill>
        <p:spPr>
          <a:xfrm>
            <a:off x="4142573" y="1514052"/>
            <a:ext cx="4511976" cy="23407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46"/>
          <p:cNvSpPr txBox="1"/>
          <p:nvPr>
            <p:ph type="title"/>
          </p:nvPr>
        </p:nvSpPr>
        <p:spPr>
          <a:xfrm>
            <a:off x="1113233" y="514350"/>
            <a:ext cx="7514100" cy="231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700"/>
              <a:buFont typeface="Corbel"/>
              <a:buNone/>
            </a:pPr>
            <a:r>
              <a:rPr lang="en" sz="2700"/>
              <a:t> </a:t>
            </a:r>
            <a:endParaRPr sz="2700"/>
          </a:p>
        </p:txBody>
      </p:sp>
      <p:sp>
        <p:nvSpPr>
          <p:cNvPr id="590" name="Google Shape;590;p46"/>
          <p:cNvSpPr txBox="1"/>
          <p:nvPr>
            <p:ph idx="1" type="body"/>
          </p:nvPr>
        </p:nvSpPr>
        <p:spPr>
          <a:xfrm>
            <a:off x="1113232" y="466078"/>
            <a:ext cx="7514100" cy="3877500"/>
          </a:xfrm>
          <a:prstGeom prst="rect">
            <a:avLst/>
          </a:prstGeom>
          <a:noFill/>
          <a:ln>
            <a:noFill/>
          </a:ln>
        </p:spPr>
        <p:txBody>
          <a:bodyPr anchorCtr="0" anchor="ctr" bIns="34275" lIns="68575" spcFirstLastPara="1" rIns="68575" wrap="square" tIns="34275">
            <a:noAutofit/>
          </a:bodyPr>
          <a:lstStyle/>
          <a:p>
            <a:pPr indent="-215900" lvl="0" marL="215900" rtl="0" algn="l">
              <a:spcBef>
                <a:spcPts val="0"/>
              </a:spcBef>
              <a:spcAft>
                <a:spcPts val="0"/>
              </a:spcAft>
              <a:buSzPts val="2600"/>
              <a:buChar char="●"/>
            </a:pPr>
            <a:r>
              <a:rPr lang="en"/>
              <a:t>The regions are separated by tracts of axons and are the result of the growth of the eye at the edges, so that groups of local circuits are reduplicated side by side in columns to form successive arrays of dendrites in layers.</a:t>
            </a:r>
            <a:endParaRPr/>
          </a:p>
          <a:p>
            <a:pPr indent="-215900" lvl="0" marL="215900" rtl="0" algn="l">
              <a:spcBef>
                <a:spcPts val="800"/>
              </a:spcBef>
              <a:spcAft>
                <a:spcPts val="0"/>
              </a:spcAft>
              <a:buSzPts val="2600"/>
              <a:buChar char="●"/>
            </a:pPr>
            <a:r>
              <a:rPr lang="en"/>
              <a:t>From the retina at least as far as the lobula, each successive layer is a retinotopic array with a different function in processing the parallel inputs, so the layers are successive stages of processing. </a:t>
            </a:r>
            <a:endParaRPr/>
          </a:p>
          <a:p>
            <a:pPr indent="-215900" lvl="0" marL="215900" rtl="0" algn="l">
              <a:spcBef>
                <a:spcPts val="800"/>
              </a:spcBef>
              <a:spcAft>
                <a:spcPts val="0"/>
              </a:spcAft>
              <a:buSzPts val="2600"/>
              <a:buChar char="●"/>
            </a:pPr>
            <a:r>
              <a:rPr lang="en"/>
              <a:t>The basic unit of the inward pathways is the column of neurons corresponding with each ommatidium, with at least 10 synaptic relays between the visual input and the motor output. We now have neuron recordings at about eight different levels.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0"/>
          <p:cNvSpPr txBox="1"/>
          <p:nvPr>
            <p:ph idx="1" type="body"/>
          </p:nvPr>
        </p:nvSpPr>
        <p:spPr>
          <a:xfrm>
            <a:off x="2739225" y="612388"/>
            <a:ext cx="5696400" cy="3932700"/>
          </a:xfrm>
          <a:prstGeom prst="rect">
            <a:avLst/>
          </a:prstGeom>
        </p:spPr>
        <p:txBody>
          <a:bodyPr anchorCtr="0" anchor="t" bIns="34275" lIns="68575" spcFirstLastPara="1" rIns="68575" wrap="square" tIns="34275">
            <a:noAutofit/>
          </a:bodyPr>
          <a:lstStyle/>
          <a:p>
            <a:pPr indent="-114300" lvl="0" marL="0" rtl="0" algn="l">
              <a:spcBef>
                <a:spcPts val="0"/>
              </a:spcBef>
              <a:spcAft>
                <a:spcPts val="0"/>
              </a:spcAft>
              <a:buSzPts val="1800"/>
              <a:buChar char="•"/>
            </a:pPr>
            <a:r>
              <a:rPr lang="en"/>
              <a:t>Honey bees have a relatively modest average angular sensitivity of 2.6°. we found that even single photoreceptors have sufficient acuity and contrast sensitivity to detect objects around 0.5° across - substantially smaller than the angle subtended by each ommatidium.</a:t>
            </a:r>
            <a:endParaRPr/>
          </a:p>
          <a:p>
            <a:pPr indent="0" lvl="0" marL="0" rtl="0" algn="l">
              <a:spcBef>
                <a:spcPts val="1600"/>
              </a:spcBef>
              <a:spcAft>
                <a:spcPts val="0"/>
              </a:spcAft>
              <a:buNone/>
            </a:pPr>
            <a:r>
              <a:t/>
            </a:r>
            <a:endParaRPr/>
          </a:p>
          <a:p>
            <a:pPr indent="-114300" lvl="0" marL="0" rtl="0" algn="l">
              <a:spcBef>
                <a:spcPts val="1600"/>
              </a:spcBef>
              <a:spcAft>
                <a:spcPts val="0"/>
              </a:spcAft>
              <a:buSzPts val="1800"/>
              <a:buChar char="•"/>
            </a:pPr>
            <a:r>
              <a:rPr lang="en"/>
              <a:t>Optical data suggests that bees have interommatidial angles (Δϕ) of 2.1° (horizontally) and 0.9° (vertically) in this eye region.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47"/>
          <p:cNvSpPr txBox="1"/>
          <p:nvPr>
            <p:ph type="title"/>
          </p:nvPr>
        </p:nvSpPr>
        <p:spPr>
          <a:xfrm>
            <a:off x="1113233" y="514351"/>
            <a:ext cx="7514100" cy="2181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700"/>
              <a:buFont typeface="Corbel"/>
              <a:buNone/>
            </a:pPr>
            <a:r>
              <a:rPr lang="en" sz="2700"/>
              <a:t> </a:t>
            </a:r>
            <a:endParaRPr sz="2700"/>
          </a:p>
        </p:txBody>
      </p:sp>
      <p:sp>
        <p:nvSpPr>
          <p:cNvPr id="596" name="Google Shape;596;p47"/>
          <p:cNvSpPr txBox="1"/>
          <p:nvPr>
            <p:ph idx="1" type="body"/>
          </p:nvPr>
        </p:nvSpPr>
        <p:spPr>
          <a:xfrm>
            <a:off x="1113232" y="585926"/>
            <a:ext cx="7514100" cy="3757500"/>
          </a:xfrm>
          <a:prstGeom prst="rect">
            <a:avLst/>
          </a:prstGeom>
          <a:noFill/>
          <a:ln>
            <a:noFill/>
          </a:ln>
        </p:spPr>
        <p:txBody>
          <a:bodyPr anchorCtr="0" anchor="ctr" bIns="34275" lIns="68575" spcFirstLastPara="1" rIns="68575" wrap="square" tIns="34275">
            <a:noAutofit/>
          </a:bodyPr>
          <a:lstStyle/>
          <a:p>
            <a:pPr indent="-215900" lvl="0" marL="215900" rtl="0" algn="l">
              <a:spcBef>
                <a:spcPts val="0"/>
              </a:spcBef>
              <a:spcAft>
                <a:spcPts val="0"/>
              </a:spcAft>
              <a:buSzPts val="2600"/>
              <a:buChar char="●"/>
            </a:pPr>
            <a:r>
              <a:rPr lang="en"/>
              <a:t>Tracts from the lobula continue to the optic tubercle, the calyces of the mushroom bodies and to motor centres of the neck, and finally in descending tracts to the segmented groups of neurons and motor centres of the ventral ganglia. </a:t>
            </a:r>
            <a:endParaRPr/>
          </a:p>
          <a:p>
            <a:pPr indent="-50800" lvl="0" marL="215900" rtl="0" algn="l">
              <a:spcBef>
                <a:spcPts val="800"/>
              </a:spcBef>
              <a:spcAft>
                <a:spcPts val="0"/>
              </a:spcAft>
              <a:buSzPts val="2600"/>
              <a:buNone/>
            </a:pPr>
            <a:r>
              <a:t/>
            </a:r>
            <a:endParaRPr/>
          </a:p>
          <a:p>
            <a:pPr indent="-50800" lvl="0" marL="215900" rtl="0" algn="l">
              <a:spcBef>
                <a:spcPts val="800"/>
              </a:spcBef>
              <a:spcAft>
                <a:spcPts val="0"/>
              </a:spcAft>
              <a:buSzPts val="2600"/>
              <a:buNone/>
            </a:pPr>
            <a:r>
              <a:t/>
            </a:r>
            <a:endParaRPr/>
          </a:p>
          <a:p>
            <a:pPr indent="-50800" lvl="0" marL="215900" rtl="0" algn="l">
              <a:spcBef>
                <a:spcPts val="800"/>
              </a:spcBef>
              <a:spcAft>
                <a:spcPts val="0"/>
              </a:spcAft>
              <a:buSzPts val="2600"/>
              <a:buNone/>
            </a:pPr>
            <a:r>
              <a:t/>
            </a:r>
            <a:endParaRPr/>
          </a:p>
          <a:p>
            <a:pPr indent="0" lvl="0" marL="0" rtl="0" algn="l">
              <a:spcBef>
                <a:spcPts val="800"/>
              </a:spcBef>
              <a:spcAft>
                <a:spcPts val="0"/>
              </a:spcAft>
              <a:buSzPts val="2600"/>
              <a:buNone/>
            </a:pPr>
            <a:r>
              <a:t/>
            </a:r>
            <a:endParaRPr/>
          </a:p>
          <a:p>
            <a:pPr indent="0" lvl="0" marL="0" rtl="0" algn="l">
              <a:spcBef>
                <a:spcPts val="800"/>
              </a:spcBef>
              <a:spcAft>
                <a:spcPts val="0"/>
              </a:spcAft>
              <a:buSzPts val="2600"/>
              <a:buNone/>
            </a:pPr>
            <a:r>
              <a:t/>
            </a:r>
            <a:endParaRPr/>
          </a:p>
        </p:txBody>
      </p:sp>
      <p:pic>
        <p:nvPicPr>
          <p:cNvPr id="597" name="Google Shape;597;p47"/>
          <p:cNvPicPr preferRelativeResize="0"/>
          <p:nvPr/>
        </p:nvPicPr>
        <p:blipFill rotWithShape="1">
          <a:blip r:embed="rId3">
            <a:alphaModFix/>
          </a:blip>
          <a:srcRect b="0" l="0" r="0" t="0"/>
          <a:stretch/>
        </p:blipFill>
        <p:spPr>
          <a:xfrm>
            <a:off x="4017949" y="2050976"/>
            <a:ext cx="4451200" cy="2834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48"/>
          <p:cNvSpPr txBox="1"/>
          <p:nvPr>
            <p:ph type="title"/>
          </p:nvPr>
        </p:nvSpPr>
        <p:spPr>
          <a:xfrm>
            <a:off x="1388550" y="268050"/>
            <a:ext cx="6366900" cy="1863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Corbel"/>
              <a:buNone/>
            </a:pPr>
            <a:r>
              <a:rPr b="1" lang="en" sz="3300"/>
              <a:t>Processing in the Lamina</a:t>
            </a:r>
            <a:endParaRPr b="1" sz="3300"/>
          </a:p>
        </p:txBody>
      </p:sp>
      <p:sp>
        <p:nvSpPr>
          <p:cNvPr id="603" name="Google Shape;603;p48"/>
          <p:cNvSpPr txBox="1"/>
          <p:nvPr>
            <p:ph idx="1" type="body"/>
          </p:nvPr>
        </p:nvSpPr>
        <p:spPr>
          <a:xfrm>
            <a:off x="1388625" y="2712300"/>
            <a:ext cx="6366900" cy="1111200"/>
          </a:xfrm>
          <a:prstGeom prst="rect">
            <a:avLst/>
          </a:prstGeom>
          <a:noFill/>
          <a:ln>
            <a:noFill/>
          </a:ln>
        </p:spPr>
        <p:txBody>
          <a:bodyPr anchorCtr="0" anchor="ctr" bIns="34275" lIns="68575" spcFirstLastPara="1" rIns="68575" wrap="square" tIns="34275">
            <a:noAutofit/>
          </a:bodyPr>
          <a:lstStyle/>
          <a:p>
            <a:pPr indent="-171450" lvl="0" marL="215900" rtl="0" algn="ctr">
              <a:spcBef>
                <a:spcPts val="0"/>
              </a:spcBef>
              <a:spcAft>
                <a:spcPts val="0"/>
              </a:spcAft>
              <a:buSzPts val="1300"/>
              <a:buChar char="●"/>
            </a:pPr>
            <a:r>
              <a:rPr lang="en"/>
              <a:t>The lamina of the bee is essentially the pre-processing neuron layer immediately below the retina. </a:t>
            </a:r>
            <a:endParaRPr/>
          </a:p>
          <a:p>
            <a:pPr indent="-171450" lvl="0" marL="215900" rtl="0" algn="ctr">
              <a:spcBef>
                <a:spcPts val="1600"/>
              </a:spcBef>
              <a:spcAft>
                <a:spcPts val="0"/>
              </a:spcAft>
              <a:buSzPts val="1300"/>
              <a:buChar char="●"/>
            </a:pPr>
            <a:r>
              <a:rPr lang="en"/>
              <a:t>The exact 1:1 projection from each ommatidium to each cartridge of the lamina is continued through the lamina to each column of the medulla.</a:t>
            </a:r>
            <a:endParaRPr/>
          </a:p>
          <a:p>
            <a:pPr indent="-171450" lvl="0" marL="215900" rtl="0" algn="ctr">
              <a:spcBef>
                <a:spcPts val="1600"/>
              </a:spcBef>
              <a:spcAft>
                <a:spcPts val="0"/>
              </a:spcAft>
              <a:buSzPts val="1300"/>
              <a:buChar char="●"/>
            </a:pPr>
            <a:r>
              <a:rPr lang="en"/>
              <a:t>The lamina cartridges are packed side by side. </a:t>
            </a:r>
            <a:endParaRPr/>
          </a:p>
          <a:p>
            <a:pPr indent="-171450" lvl="0" marL="215900" rtl="0" algn="ctr">
              <a:spcBef>
                <a:spcPts val="1600"/>
              </a:spcBef>
              <a:spcAft>
                <a:spcPts val="0"/>
              </a:spcAft>
              <a:buSzPts val="1300"/>
              <a:buChar char="●"/>
            </a:pPr>
            <a:r>
              <a:rPr lang="en"/>
              <a:t>Each consists of eight to ten neurons of which about five are lamina monopolar cells (LMCs), at least three of which have no spikes.</a:t>
            </a:r>
            <a:endParaRPr/>
          </a:p>
          <a:p>
            <a:pPr indent="0" lvl="0" marL="0" rtl="0" algn="ctr">
              <a:spcBef>
                <a:spcPts val="1600"/>
              </a:spcBef>
              <a:spcAft>
                <a:spcPts val="1600"/>
              </a:spcAft>
              <a:buSzPts val="26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49"/>
          <p:cNvSpPr txBox="1"/>
          <p:nvPr>
            <p:ph type="title"/>
          </p:nvPr>
        </p:nvSpPr>
        <p:spPr>
          <a:xfrm>
            <a:off x="1113233" y="514350"/>
            <a:ext cx="7514100" cy="191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700"/>
              <a:buFont typeface="Corbel"/>
              <a:buNone/>
            </a:pPr>
            <a:r>
              <a:rPr lang="en" sz="2700"/>
              <a:t> </a:t>
            </a:r>
            <a:endParaRPr sz="2700"/>
          </a:p>
        </p:txBody>
      </p:sp>
      <p:sp>
        <p:nvSpPr>
          <p:cNvPr id="609" name="Google Shape;609;p49"/>
          <p:cNvSpPr txBox="1"/>
          <p:nvPr>
            <p:ph idx="1" type="body"/>
          </p:nvPr>
        </p:nvSpPr>
        <p:spPr>
          <a:xfrm>
            <a:off x="1113225" y="0"/>
            <a:ext cx="3987300" cy="4735500"/>
          </a:xfrm>
          <a:prstGeom prst="rect">
            <a:avLst/>
          </a:prstGeom>
          <a:noFill/>
          <a:ln>
            <a:noFill/>
          </a:ln>
        </p:spPr>
        <p:txBody>
          <a:bodyPr anchorCtr="0" anchor="ctr" bIns="34275" lIns="68575" spcFirstLastPara="1" rIns="68575" wrap="square" tIns="34275">
            <a:noAutofit/>
          </a:bodyPr>
          <a:lstStyle/>
          <a:p>
            <a:pPr indent="-215900" lvl="0" marL="215900" rtl="0" algn="l">
              <a:spcBef>
                <a:spcPts val="0"/>
              </a:spcBef>
              <a:spcAft>
                <a:spcPts val="0"/>
              </a:spcAft>
              <a:buSzPts val="2600"/>
              <a:buChar char="●"/>
            </a:pPr>
            <a:r>
              <a:rPr lang="en"/>
              <a:t>Each LMC has a distal cell body, local dendrite</a:t>
            </a:r>
            <a:endParaRPr/>
          </a:p>
          <a:p>
            <a:pPr indent="0" lvl="0" marL="0" rtl="0" algn="l">
              <a:spcBef>
                <a:spcPts val="800"/>
              </a:spcBef>
              <a:spcAft>
                <a:spcPts val="0"/>
              </a:spcAft>
              <a:buSzPts val="2600"/>
              <a:buNone/>
            </a:pPr>
            <a:r>
              <a:rPr lang="en"/>
              <a:t> in the lamina and an axon crossing in the first </a:t>
            </a:r>
            <a:endParaRPr/>
          </a:p>
          <a:p>
            <a:pPr indent="0" lvl="0" marL="0" rtl="0" algn="l">
              <a:spcBef>
                <a:spcPts val="800"/>
              </a:spcBef>
              <a:spcAft>
                <a:spcPts val="0"/>
              </a:spcAft>
              <a:buSzPts val="2600"/>
              <a:buNone/>
            </a:pPr>
            <a:r>
              <a:rPr lang="en"/>
              <a:t> chiasma to the medulla.</a:t>
            </a:r>
            <a:endParaRPr/>
          </a:p>
          <a:p>
            <a:pPr indent="0" lvl="0" marL="0" rtl="0" algn="l">
              <a:spcBef>
                <a:spcPts val="800"/>
              </a:spcBef>
              <a:spcAft>
                <a:spcPts val="0"/>
              </a:spcAft>
              <a:buSzPts val="2600"/>
              <a:buNone/>
            </a:pPr>
            <a:r>
              <a:t/>
            </a:r>
            <a:endParaRPr/>
          </a:p>
        </p:txBody>
      </p:sp>
      <p:pic>
        <p:nvPicPr>
          <p:cNvPr id="610" name="Google Shape;610;p49"/>
          <p:cNvPicPr preferRelativeResize="0"/>
          <p:nvPr/>
        </p:nvPicPr>
        <p:blipFill rotWithShape="1">
          <a:blip r:embed="rId3">
            <a:alphaModFix/>
          </a:blip>
          <a:srcRect b="0" l="0" r="0" t="0"/>
          <a:stretch/>
        </p:blipFill>
        <p:spPr>
          <a:xfrm>
            <a:off x="6052351" y="421134"/>
            <a:ext cx="2084948" cy="415690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50"/>
          <p:cNvSpPr txBox="1"/>
          <p:nvPr>
            <p:ph type="ctrTitle"/>
          </p:nvPr>
        </p:nvSpPr>
        <p:spPr>
          <a:xfrm>
            <a:off x="824000" y="550775"/>
            <a:ext cx="4867200" cy="1872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000"/>
              <a:buFont typeface="Corbel"/>
              <a:buNone/>
            </a:pPr>
            <a:r>
              <a:rPr b="1" lang="en"/>
              <a:t>Responses of large second-order cells </a:t>
            </a:r>
            <a:br>
              <a:rPr b="1" lang="en"/>
            </a:br>
            <a:r>
              <a:rPr b="1" lang="en"/>
              <a:t>(LMC 1–3)</a:t>
            </a:r>
            <a:endParaRPr b="1"/>
          </a:p>
        </p:txBody>
      </p:sp>
      <p:sp>
        <p:nvSpPr>
          <p:cNvPr id="616" name="Google Shape;616;p50"/>
          <p:cNvSpPr txBox="1"/>
          <p:nvPr>
            <p:ph idx="1" type="subTitle"/>
          </p:nvPr>
        </p:nvSpPr>
        <p:spPr>
          <a:xfrm>
            <a:off x="730175" y="2995900"/>
            <a:ext cx="4349400" cy="1295700"/>
          </a:xfrm>
          <a:prstGeom prst="rect">
            <a:avLst/>
          </a:prstGeom>
          <a:noFill/>
          <a:ln>
            <a:noFill/>
          </a:ln>
        </p:spPr>
        <p:txBody>
          <a:bodyPr anchorCtr="0" anchor="ctr" bIns="34275" lIns="68575" spcFirstLastPara="1" rIns="68575" wrap="square" tIns="34275">
            <a:noAutofit/>
          </a:bodyPr>
          <a:lstStyle/>
          <a:p>
            <a:pPr indent="0" lvl="0" marL="215900" rtl="0" algn="l">
              <a:spcBef>
                <a:spcPts val="0"/>
              </a:spcBef>
              <a:spcAft>
                <a:spcPts val="0"/>
              </a:spcAft>
              <a:buNone/>
            </a:pPr>
            <a:r>
              <a:t/>
            </a:r>
            <a:endParaRPr/>
          </a:p>
          <a:p>
            <a:pPr indent="0" lvl="0" marL="215900" rtl="0" algn="l">
              <a:spcBef>
                <a:spcPts val="0"/>
              </a:spcBef>
              <a:spcAft>
                <a:spcPts val="0"/>
              </a:spcAft>
              <a:buNone/>
            </a:pPr>
            <a:r>
              <a:t/>
            </a:r>
            <a:endParaRPr/>
          </a:p>
          <a:p>
            <a:pPr indent="0" lvl="0" marL="215900" rtl="0" algn="l">
              <a:spcBef>
                <a:spcPts val="0"/>
              </a:spcBef>
              <a:spcAft>
                <a:spcPts val="0"/>
              </a:spcAft>
              <a:buNone/>
            </a:pPr>
            <a:r>
              <a:t/>
            </a:r>
            <a:endParaRPr/>
          </a:p>
          <a:p>
            <a:pPr indent="0" lvl="0" marL="215900" rtl="0" algn="l">
              <a:spcBef>
                <a:spcPts val="0"/>
              </a:spcBef>
              <a:spcAft>
                <a:spcPts val="0"/>
              </a:spcAft>
              <a:buNone/>
            </a:pPr>
            <a:r>
              <a:t/>
            </a:r>
            <a:endParaRPr/>
          </a:p>
          <a:p>
            <a:pPr indent="-50800" lvl="0" marL="215900" rtl="0" algn="l">
              <a:spcBef>
                <a:spcPts val="0"/>
              </a:spcBef>
              <a:spcAft>
                <a:spcPts val="0"/>
              </a:spcAft>
              <a:buSzPts val="2600"/>
              <a:buNone/>
            </a:pPr>
            <a:r>
              <a:rPr lang="en"/>
              <a:t>The lamina cells detect spatial contrasts. </a:t>
            </a:r>
            <a:endParaRPr/>
          </a:p>
          <a:p>
            <a:pPr indent="-50800" lvl="0" marL="215900" rtl="0" algn="l">
              <a:spcBef>
                <a:spcPts val="800"/>
              </a:spcBef>
              <a:spcAft>
                <a:spcPts val="0"/>
              </a:spcAft>
              <a:buSzPts val="2600"/>
              <a:buNone/>
            </a:pPr>
            <a:r>
              <a:rPr lang="en"/>
              <a:t>As a bright spot passes, the retinal cells give a depolarizing</a:t>
            </a:r>
            <a:endParaRPr/>
          </a:p>
          <a:p>
            <a:pPr indent="0" lvl="0" marL="0" rtl="0" algn="l">
              <a:spcBef>
                <a:spcPts val="800"/>
              </a:spcBef>
              <a:spcAft>
                <a:spcPts val="0"/>
              </a:spcAft>
              <a:buSzPts val="2600"/>
              <a:buNone/>
            </a:pPr>
            <a:r>
              <a:rPr lang="en"/>
              <a:t> response and the large lamina neurons give a hyperpolarizing graded response to an increase in intensity, but ignore the background intensity.</a:t>
            </a:r>
            <a:endParaRPr/>
          </a:p>
          <a:p>
            <a:pPr indent="-50800" lvl="0" marL="215900" rtl="0" algn="l">
              <a:spcBef>
                <a:spcPts val="800"/>
              </a:spcBef>
              <a:spcAft>
                <a:spcPts val="0"/>
              </a:spcAft>
              <a:buSzPts val="2600"/>
              <a:buNone/>
            </a:pPr>
            <a:r>
              <a:t/>
            </a:r>
            <a:endParaRPr/>
          </a:p>
          <a:p>
            <a:pPr indent="0" lvl="0" marL="0" rtl="0" algn="l">
              <a:spcBef>
                <a:spcPts val="800"/>
              </a:spcBef>
              <a:spcAft>
                <a:spcPts val="0"/>
              </a:spcAft>
              <a:buSzPts val="2600"/>
              <a:buNone/>
            </a:pPr>
            <a:r>
              <a:t/>
            </a:r>
            <a:endParaRPr/>
          </a:p>
        </p:txBody>
      </p:sp>
      <p:pic>
        <p:nvPicPr>
          <p:cNvPr id="617" name="Google Shape;617;p50"/>
          <p:cNvPicPr preferRelativeResize="0"/>
          <p:nvPr/>
        </p:nvPicPr>
        <p:blipFill rotWithShape="1">
          <a:blip r:embed="rId3">
            <a:alphaModFix/>
          </a:blip>
          <a:srcRect b="0" l="0" r="0" t="0"/>
          <a:stretch/>
        </p:blipFill>
        <p:spPr>
          <a:xfrm>
            <a:off x="6759579" y="0"/>
            <a:ext cx="1441092" cy="514350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51"/>
          <p:cNvSpPr txBox="1"/>
          <p:nvPr>
            <p:ph type="title"/>
          </p:nvPr>
        </p:nvSpPr>
        <p:spPr>
          <a:xfrm flipH="1" rot="10800000">
            <a:off x="1113233" y="480150"/>
            <a:ext cx="7514100" cy="342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700"/>
              <a:buFont typeface="Corbel"/>
              <a:buNone/>
            </a:pPr>
            <a:r>
              <a:rPr lang="en" sz="2700"/>
              <a:t> </a:t>
            </a:r>
            <a:endParaRPr sz="2700"/>
          </a:p>
        </p:txBody>
      </p:sp>
      <p:sp>
        <p:nvSpPr>
          <p:cNvPr id="623" name="Google Shape;623;p51"/>
          <p:cNvSpPr txBox="1"/>
          <p:nvPr>
            <p:ph idx="1" type="body"/>
          </p:nvPr>
        </p:nvSpPr>
        <p:spPr>
          <a:xfrm>
            <a:off x="1113232" y="1131904"/>
            <a:ext cx="7514100" cy="3211500"/>
          </a:xfrm>
          <a:prstGeom prst="rect">
            <a:avLst/>
          </a:prstGeom>
          <a:noFill/>
          <a:ln>
            <a:noFill/>
          </a:ln>
        </p:spPr>
        <p:txBody>
          <a:bodyPr anchorCtr="0" anchor="ctr" bIns="34275" lIns="68575" spcFirstLastPara="1" rIns="68575" wrap="square" tIns="34275">
            <a:noAutofit/>
          </a:bodyPr>
          <a:lstStyle/>
          <a:p>
            <a:pPr indent="-215900" lvl="0" marL="215900" rtl="0" algn="l">
              <a:spcBef>
                <a:spcPts val="0"/>
              </a:spcBef>
              <a:spcAft>
                <a:spcPts val="0"/>
              </a:spcAft>
              <a:buSzPts val="2600"/>
              <a:buChar char="●"/>
            </a:pPr>
            <a:r>
              <a:rPr lang="en"/>
              <a:t>The retinal cells track intensity or photon flux and respond with a graded depolarization.</a:t>
            </a:r>
            <a:endParaRPr/>
          </a:p>
          <a:p>
            <a:pPr indent="-215900" lvl="0" marL="215900" rtl="0" algn="l">
              <a:spcBef>
                <a:spcPts val="800"/>
              </a:spcBef>
              <a:spcAft>
                <a:spcPts val="0"/>
              </a:spcAft>
              <a:buSzPts val="2600"/>
              <a:buChar char="●"/>
            </a:pPr>
            <a:r>
              <a:rPr lang="en"/>
              <a:t>The LMC membrane is a passive integrator with no local voltage-sensitive channels and the postsynaptic gain is independent of light adaptation.</a:t>
            </a:r>
            <a:endParaRPr/>
          </a:p>
          <a:p>
            <a:pPr indent="-215900" lvl="0" marL="215900" rtl="0" algn="l">
              <a:spcBef>
                <a:spcPts val="800"/>
              </a:spcBef>
              <a:spcAft>
                <a:spcPts val="0"/>
              </a:spcAft>
              <a:buSzPts val="2600"/>
              <a:buChar char="●"/>
            </a:pPr>
            <a:r>
              <a:rPr lang="en"/>
              <a:t>In bees that there is a well-developed color coding among the lamina ganglion cells, sometimes with antagonistic effects of different wavelengths.</a:t>
            </a:r>
            <a:endParaRPr/>
          </a:p>
          <a:p>
            <a:pPr indent="-215900" lvl="0" marL="215900" rtl="0" algn="l">
              <a:spcBef>
                <a:spcPts val="800"/>
              </a:spcBef>
              <a:spcAft>
                <a:spcPts val="0"/>
              </a:spcAft>
              <a:buSzPts val="2600"/>
              <a:buChar char="●"/>
            </a:pPr>
            <a:r>
              <a:rPr lang="en"/>
              <a:t>The large LMCs behave as though their visual world consists of rapidly repeated moving contrasts. Their small circular fields provide the best compromise of high spatial and high temporal resolution.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52"/>
          <p:cNvSpPr txBox="1"/>
          <p:nvPr>
            <p:ph type="ctrTitle"/>
          </p:nvPr>
        </p:nvSpPr>
        <p:spPr>
          <a:xfrm>
            <a:off x="4888500" y="1635288"/>
            <a:ext cx="4255500" cy="187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000"/>
              <a:buFont typeface="Corbel"/>
              <a:buNone/>
            </a:pPr>
            <a:r>
              <a:rPr b="1" lang="en"/>
              <a:t>Colour in the lamina</a:t>
            </a:r>
            <a:endParaRPr/>
          </a:p>
        </p:txBody>
      </p:sp>
      <p:sp>
        <p:nvSpPr>
          <p:cNvPr id="629" name="Google Shape;629;p52"/>
          <p:cNvSpPr txBox="1"/>
          <p:nvPr>
            <p:ph idx="1" type="subTitle"/>
          </p:nvPr>
        </p:nvSpPr>
        <p:spPr>
          <a:xfrm>
            <a:off x="601325" y="794600"/>
            <a:ext cx="4478100" cy="3497100"/>
          </a:xfrm>
          <a:prstGeom prst="rect">
            <a:avLst/>
          </a:prstGeom>
          <a:noFill/>
          <a:ln>
            <a:noFill/>
          </a:ln>
        </p:spPr>
        <p:txBody>
          <a:bodyPr anchorCtr="0" anchor="ctr" bIns="34275" lIns="68575" spcFirstLastPara="1" rIns="68575" wrap="square" tIns="34275">
            <a:noAutofit/>
          </a:bodyPr>
          <a:lstStyle/>
          <a:p>
            <a:pPr indent="-50800" lvl="0" marL="215900" rtl="0" algn="l">
              <a:spcBef>
                <a:spcPts val="0"/>
              </a:spcBef>
              <a:spcAft>
                <a:spcPts val="0"/>
              </a:spcAft>
              <a:buSzPts val="2600"/>
              <a:buNone/>
            </a:pPr>
            <a:r>
              <a:rPr lang="en"/>
              <a:t>To discriminate colour requires that the receptor types have parallel, or at least predictable, intensity/response curves.</a:t>
            </a:r>
            <a:endParaRPr/>
          </a:p>
          <a:p>
            <a:pPr indent="-50800" lvl="0" marL="215900" rtl="0" algn="l">
              <a:spcBef>
                <a:spcPts val="800"/>
              </a:spcBef>
              <a:spcAft>
                <a:spcPts val="0"/>
              </a:spcAft>
              <a:buSzPts val="2600"/>
              <a:buNone/>
            </a:pPr>
            <a:r>
              <a:rPr lang="en"/>
              <a:t>The first stage of colour processing always involves convergence of two colour types with an antagonistic interaction on a </a:t>
            </a:r>
            <a:r>
              <a:rPr lang="en"/>
              <a:t>postsynaptic</a:t>
            </a:r>
            <a:r>
              <a:rPr lang="en"/>
              <a:t> neuron. </a:t>
            </a:r>
            <a:endParaRPr/>
          </a:p>
          <a:p>
            <a:pPr indent="-50800" lvl="0" marL="215900" rtl="0" algn="l">
              <a:spcBef>
                <a:spcPts val="800"/>
              </a:spcBef>
              <a:spcAft>
                <a:spcPts val="0"/>
              </a:spcAft>
              <a:buSzPts val="2600"/>
              <a:buNone/>
            </a:pPr>
            <a:r>
              <a:rPr lang="en"/>
              <a:t>In the lamina of the bee, recording is difficult, but there is some evidence of </a:t>
            </a:r>
            <a:r>
              <a:rPr lang="en"/>
              <a:t>spectrally</a:t>
            </a:r>
            <a:r>
              <a:rPr lang="en"/>
              <a:t> opponent cells, UV-sensitive cells, depolarising cells and spiking cells, while most recorded cells are green sensitive.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53"/>
          <p:cNvSpPr txBox="1"/>
          <p:nvPr>
            <p:ph type="title"/>
          </p:nvPr>
        </p:nvSpPr>
        <p:spPr>
          <a:xfrm>
            <a:off x="1113233" y="514350"/>
            <a:ext cx="7514100" cy="224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700"/>
              <a:buFont typeface="Corbel"/>
              <a:buNone/>
            </a:pPr>
            <a:r>
              <a:rPr lang="en" sz="2700"/>
              <a:t> </a:t>
            </a:r>
            <a:endParaRPr sz="2700"/>
          </a:p>
        </p:txBody>
      </p:sp>
      <p:sp>
        <p:nvSpPr>
          <p:cNvPr id="635" name="Google Shape;635;p53"/>
          <p:cNvSpPr txBox="1"/>
          <p:nvPr>
            <p:ph idx="1" type="body"/>
          </p:nvPr>
        </p:nvSpPr>
        <p:spPr>
          <a:xfrm>
            <a:off x="1113232" y="514351"/>
            <a:ext cx="7514100" cy="3828900"/>
          </a:xfrm>
          <a:prstGeom prst="rect">
            <a:avLst/>
          </a:prstGeom>
          <a:noFill/>
          <a:ln>
            <a:noFill/>
          </a:ln>
        </p:spPr>
        <p:txBody>
          <a:bodyPr anchorCtr="0" anchor="ctr" bIns="34275" lIns="68575" spcFirstLastPara="1" rIns="68575" wrap="square" tIns="34275">
            <a:noAutofit/>
          </a:bodyPr>
          <a:lstStyle/>
          <a:p>
            <a:pPr indent="-215900" lvl="0" marL="215900" rtl="0" algn="l">
              <a:spcBef>
                <a:spcPts val="0"/>
              </a:spcBef>
              <a:spcAft>
                <a:spcPts val="0"/>
              </a:spcAft>
              <a:buSzPts val="2600"/>
              <a:buChar char="●"/>
            </a:pPr>
            <a:r>
              <a:rPr lang="en"/>
              <a:t>Five types of hyper-polarising monopolar lamina cells have been found, three of them driven directly by short retinula axons and one by collaterals of a long visual fibre.</a:t>
            </a:r>
            <a:endParaRPr/>
          </a:p>
          <a:p>
            <a:pPr indent="-215900" lvl="0" marL="215900" rtl="0" algn="l">
              <a:spcBef>
                <a:spcPts val="800"/>
              </a:spcBef>
              <a:spcAft>
                <a:spcPts val="0"/>
              </a:spcAft>
              <a:buSzPts val="2600"/>
              <a:buChar char="●"/>
            </a:pPr>
            <a:r>
              <a:rPr lang="en"/>
              <a:t>The first (m1) sums several receptor types.</a:t>
            </a:r>
            <a:endParaRPr/>
          </a:p>
          <a:p>
            <a:pPr indent="-215900" lvl="0" marL="215900" rtl="0" algn="l">
              <a:spcBef>
                <a:spcPts val="800"/>
              </a:spcBef>
              <a:spcAft>
                <a:spcPts val="0"/>
              </a:spcAft>
              <a:buSzPts val="2600"/>
              <a:buChar char="●"/>
            </a:pPr>
            <a:r>
              <a:rPr lang="en"/>
              <a:t>The second (m2) has a peak in the green and also in the ultraviolet and a surround that peaks at 360 nm.</a:t>
            </a:r>
            <a:endParaRPr/>
          </a:p>
          <a:p>
            <a:pPr indent="-215900" lvl="0" marL="215900" rtl="0" algn="l">
              <a:spcBef>
                <a:spcPts val="800"/>
              </a:spcBef>
              <a:spcAft>
                <a:spcPts val="0"/>
              </a:spcAft>
              <a:buSzPts val="2600"/>
              <a:buChar char="●"/>
            </a:pPr>
            <a:r>
              <a:rPr lang="en"/>
              <a:t>The third (m3) has a peak similar to that of the 430 nm receptor; m4 has a peak in the green and also in the ultraviolet. </a:t>
            </a:r>
            <a:endParaRPr/>
          </a:p>
          <a:p>
            <a:pPr indent="-215900" lvl="0" marL="215900" rtl="0" algn="l">
              <a:spcBef>
                <a:spcPts val="800"/>
              </a:spcBef>
              <a:spcAft>
                <a:spcPts val="0"/>
              </a:spcAft>
              <a:buSzPts val="2600"/>
              <a:buChar char="●"/>
            </a:pPr>
            <a:r>
              <a:rPr lang="en"/>
              <a:t>Finally, m5 has a peak similar to the 525 nm receptor.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54"/>
          <p:cNvSpPr txBox="1"/>
          <p:nvPr>
            <p:ph type="ctrTitle"/>
          </p:nvPr>
        </p:nvSpPr>
        <p:spPr>
          <a:xfrm>
            <a:off x="5197200" y="1148979"/>
            <a:ext cx="4048800" cy="2447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000"/>
              <a:buFont typeface="Corbel"/>
              <a:buNone/>
            </a:pPr>
            <a:r>
              <a:rPr b="1" lang="en"/>
              <a:t>Processing in the Medulla</a:t>
            </a:r>
            <a:endParaRPr/>
          </a:p>
        </p:txBody>
      </p:sp>
      <p:sp>
        <p:nvSpPr>
          <p:cNvPr id="641" name="Google Shape;641;p54"/>
          <p:cNvSpPr txBox="1"/>
          <p:nvPr>
            <p:ph idx="1" type="subTitle"/>
          </p:nvPr>
        </p:nvSpPr>
        <p:spPr>
          <a:xfrm>
            <a:off x="451000" y="732000"/>
            <a:ext cx="4542600" cy="3679500"/>
          </a:xfrm>
          <a:prstGeom prst="rect">
            <a:avLst/>
          </a:prstGeom>
          <a:noFill/>
          <a:ln>
            <a:noFill/>
          </a:ln>
        </p:spPr>
        <p:txBody>
          <a:bodyPr anchorCtr="0" anchor="ctr" bIns="34275" lIns="68575" spcFirstLastPara="1" rIns="68575" wrap="square" tIns="34275">
            <a:noAutofit/>
          </a:bodyPr>
          <a:lstStyle/>
          <a:p>
            <a:pPr indent="-50800" lvl="0" marL="215900" rtl="0" algn="l">
              <a:spcBef>
                <a:spcPts val="0"/>
              </a:spcBef>
              <a:spcAft>
                <a:spcPts val="0"/>
              </a:spcAft>
              <a:buSzPts val="2600"/>
              <a:buNone/>
            </a:pPr>
            <a:r>
              <a:rPr lang="en"/>
              <a:t>Medulla is where the first real work of vision is done, making combinations of inputs and detecting their coincidences.</a:t>
            </a:r>
            <a:endParaRPr/>
          </a:p>
          <a:p>
            <a:pPr indent="-50800" lvl="0" marL="215900" rtl="0" algn="l">
              <a:spcBef>
                <a:spcPts val="800"/>
              </a:spcBef>
              <a:spcAft>
                <a:spcPts val="0"/>
              </a:spcAft>
              <a:buSzPts val="2600"/>
              <a:buNone/>
            </a:pPr>
            <a:r>
              <a:rPr lang="en"/>
              <a:t>The principle is that the map of the visual world on the retina is reduplicated at an early stage into numerous and different successive maps, each of which is composed of its own type of feature detector. </a:t>
            </a:r>
            <a:endParaRPr/>
          </a:p>
          <a:p>
            <a:pPr indent="-50800" lvl="0" marL="215900" rtl="0" algn="l">
              <a:spcBef>
                <a:spcPts val="800"/>
              </a:spcBef>
              <a:spcAft>
                <a:spcPts val="0"/>
              </a:spcAft>
              <a:buSzPts val="2600"/>
              <a:buNone/>
            </a:pPr>
            <a:r>
              <a:rPr lang="en"/>
              <a:t>These arrays receive the same inputs from the retina but process them differently.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55"/>
          <p:cNvSpPr txBox="1"/>
          <p:nvPr>
            <p:ph type="title"/>
          </p:nvPr>
        </p:nvSpPr>
        <p:spPr>
          <a:xfrm>
            <a:off x="834925" y="385763"/>
            <a:ext cx="5635500" cy="985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000"/>
              <a:buFont typeface="Corbel"/>
              <a:buNone/>
            </a:pPr>
            <a:r>
              <a:rPr lang="en"/>
              <a:t> </a:t>
            </a:r>
            <a:endParaRPr/>
          </a:p>
        </p:txBody>
      </p:sp>
      <p:sp>
        <p:nvSpPr>
          <p:cNvPr id="647" name="Google Shape;647;p55"/>
          <p:cNvSpPr txBox="1"/>
          <p:nvPr>
            <p:ph idx="1" type="body"/>
          </p:nvPr>
        </p:nvSpPr>
        <p:spPr>
          <a:xfrm>
            <a:off x="1113229" y="459426"/>
            <a:ext cx="3879900" cy="4480200"/>
          </a:xfrm>
          <a:prstGeom prst="rect">
            <a:avLst/>
          </a:prstGeom>
          <a:noFill/>
          <a:ln>
            <a:noFill/>
          </a:ln>
        </p:spPr>
        <p:txBody>
          <a:bodyPr anchorCtr="0" anchor="ctr" bIns="34275" lIns="68575" spcFirstLastPara="1" rIns="68575" wrap="square" tIns="34275">
            <a:noAutofit/>
          </a:bodyPr>
          <a:lstStyle/>
          <a:p>
            <a:pPr indent="-215900" lvl="0" marL="215900" rtl="0" algn="l">
              <a:spcBef>
                <a:spcPts val="0"/>
              </a:spcBef>
              <a:spcAft>
                <a:spcPts val="0"/>
              </a:spcAft>
              <a:buSzPts val="2600"/>
              <a:buChar char="●"/>
            </a:pPr>
            <a:r>
              <a:rPr lang="en"/>
              <a:t>Six or more lamina neuron types, and the terminals of receptor cells seven and eight, project directly to the medulla.</a:t>
            </a:r>
            <a:endParaRPr/>
          </a:p>
          <a:p>
            <a:pPr indent="-215900" lvl="0" marL="215900" rtl="0" algn="l">
              <a:spcBef>
                <a:spcPts val="800"/>
              </a:spcBef>
              <a:spcAft>
                <a:spcPts val="0"/>
              </a:spcAft>
              <a:buSzPts val="2600"/>
              <a:buChar char="●"/>
            </a:pPr>
            <a:r>
              <a:rPr lang="en"/>
              <a:t>The neurons of the medulla columns are numerous types of medium-field neurons, or sustaining units.</a:t>
            </a:r>
            <a:endParaRPr/>
          </a:p>
          <a:p>
            <a:pPr indent="-50800" lvl="0" marL="215900" rtl="0" algn="l">
              <a:spcBef>
                <a:spcPts val="800"/>
              </a:spcBef>
              <a:spcAft>
                <a:spcPts val="0"/>
              </a:spcAft>
              <a:buSzPts val="2600"/>
              <a:buNone/>
            </a:pPr>
            <a:r>
              <a:t/>
            </a:r>
            <a:endParaRPr/>
          </a:p>
        </p:txBody>
      </p:sp>
      <p:pic>
        <p:nvPicPr>
          <p:cNvPr id="648" name="Google Shape;648;p55"/>
          <p:cNvPicPr preferRelativeResize="0"/>
          <p:nvPr/>
        </p:nvPicPr>
        <p:blipFill rotWithShape="1">
          <a:blip r:embed="rId3">
            <a:alphaModFix/>
          </a:blip>
          <a:srcRect b="0" l="0" r="0" t="0"/>
          <a:stretch/>
        </p:blipFill>
        <p:spPr>
          <a:xfrm>
            <a:off x="5809373" y="1138202"/>
            <a:ext cx="2484050" cy="2363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56"/>
          <p:cNvSpPr txBox="1"/>
          <p:nvPr>
            <p:ph type="title"/>
          </p:nvPr>
        </p:nvSpPr>
        <p:spPr>
          <a:xfrm>
            <a:off x="1113233" y="514350"/>
            <a:ext cx="7514100" cy="790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000"/>
              <a:buFont typeface="Corbel"/>
              <a:buNone/>
            </a:pPr>
            <a:r>
              <a:rPr b="1" lang="en"/>
              <a:t>Locust Medulla Neurons</a:t>
            </a:r>
            <a:endParaRPr/>
          </a:p>
        </p:txBody>
      </p:sp>
      <p:sp>
        <p:nvSpPr>
          <p:cNvPr id="654" name="Google Shape;654;p56"/>
          <p:cNvSpPr txBox="1"/>
          <p:nvPr>
            <p:ph idx="1" type="body"/>
          </p:nvPr>
        </p:nvSpPr>
        <p:spPr>
          <a:xfrm>
            <a:off x="1113232" y="1384916"/>
            <a:ext cx="7514100" cy="2958600"/>
          </a:xfrm>
          <a:prstGeom prst="rect">
            <a:avLst/>
          </a:prstGeom>
          <a:noFill/>
          <a:ln>
            <a:noFill/>
          </a:ln>
        </p:spPr>
        <p:txBody>
          <a:bodyPr anchorCtr="0" anchor="ctr" bIns="34275" lIns="68575" spcFirstLastPara="1" rIns="68575" wrap="square" tIns="34275">
            <a:noAutofit/>
          </a:bodyPr>
          <a:lstStyle/>
          <a:p>
            <a:pPr indent="-215900" lvl="0" marL="215900" rtl="0" algn="l">
              <a:spcBef>
                <a:spcPts val="0"/>
              </a:spcBef>
              <a:spcAft>
                <a:spcPts val="0"/>
              </a:spcAft>
              <a:buSzPts val="2600"/>
              <a:buChar char="●"/>
            </a:pPr>
            <a:r>
              <a:rPr lang="en"/>
              <a:t>The common small-field neurons in the locust medulla are of three main types.</a:t>
            </a:r>
            <a:endParaRPr/>
          </a:p>
          <a:p>
            <a:pPr indent="-215900" lvl="0" marL="215900" rtl="0" algn="l">
              <a:spcBef>
                <a:spcPts val="800"/>
              </a:spcBef>
              <a:spcAft>
                <a:spcPts val="0"/>
              </a:spcAft>
              <a:buSzPts val="2600"/>
              <a:buChar char="●"/>
            </a:pPr>
            <a:r>
              <a:rPr lang="en"/>
              <a:t>Linear sustaining cells that respond with graded potentials in opposite directions to ‘on’ and ‘off’, like LMC cells; They encode local intensity with various adaptation rates .</a:t>
            </a:r>
            <a:endParaRPr/>
          </a:p>
          <a:p>
            <a:pPr indent="-215900" lvl="0" marL="215900" rtl="0" algn="l">
              <a:spcBef>
                <a:spcPts val="800"/>
              </a:spcBef>
              <a:spcAft>
                <a:spcPts val="0"/>
              </a:spcAft>
              <a:buSzPts val="2600"/>
              <a:buChar char="●"/>
            </a:pPr>
            <a:r>
              <a:rPr lang="en"/>
              <a:t>Non-linear transient cells that respond with spikes equally to ‘on’ and ‘off’ and are sensitive to motion in any direction rather than flicker.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21"/>
          <p:cNvSpPr txBox="1"/>
          <p:nvPr>
            <p:ph type="title"/>
          </p:nvPr>
        </p:nvSpPr>
        <p:spPr>
          <a:xfrm>
            <a:off x="324475" y="148225"/>
            <a:ext cx="3559500" cy="1373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Colors visible to the bees’ eyes</a:t>
            </a:r>
            <a:endParaRPr/>
          </a:p>
        </p:txBody>
      </p:sp>
      <p:sp>
        <p:nvSpPr>
          <p:cNvPr id="371" name="Google Shape;371;p21"/>
          <p:cNvSpPr txBox="1"/>
          <p:nvPr>
            <p:ph idx="1" type="body"/>
          </p:nvPr>
        </p:nvSpPr>
        <p:spPr>
          <a:xfrm>
            <a:off x="324475" y="1920450"/>
            <a:ext cx="8494800" cy="2704200"/>
          </a:xfrm>
          <a:prstGeom prst="rect">
            <a:avLst/>
          </a:prstGeom>
        </p:spPr>
        <p:txBody>
          <a:bodyPr anchorCtr="0" anchor="t" bIns="34275" lIns="68575" spcFirstLastPara="1" rIns="68575" wrap="square" tIns="34275">
            <a:noAutofit/>
          </a:bodyPr>
          <a:lstStyle/>
          <a:p>
            <a:pPr indent="-203200" lvl="0" marL="215900" rtl="0" algn="l">
              <a:spcBef>
                <a:spcPts val="0"/>
              </a:spcBef>
              <a:spcAft>
                <a:spcPts val="0"/>
              </a:spcAft>
              <a:buSzPts val="1800"/>
              <a:buChar char="●"/>
            </a:pPr>
            <a:r>
              <a:rPr lang="en"/>
              <a:t>Bees are trichromatic like the humans, this means they have three types of photoreceptor cells for three different colors – blue, green, and ultraviolet. </a:t>
            </a:r>
            <a:endParaRPr/>
          </a:p>
          <a:p>
            <a:pPr indent="-203200" lvl="0" marL="215900" rtl="0" algn="l">
              <a:spcBef>
                <a:spcPts val="1600"/>
              </a:spcBef>
              <a:spcAft>
                <a:spcPts val="0"/>
              </a:spcAft>
              <a:buSzPts val="1800"/>
              <a:buChar char="●"/>
            </a:pPr>
            <a:r>
              <a:rPr lang="en"/>
              <a:t>Bees, like many insects, see from approximately 300 to 650 nm. That means they can’t see the color red, but they can see in the ultraviolet spectrum (which humans cannot).</a:t>
            </a:r>
            <a:endParaRPr/>
          </a:p>
          <a:p>
            <a:pPr indent="-203200" lvl="0" marL="215900" rtl="0" algn="l">
              <a:spcBef>
                <a:spcPts val="1600"/>
              </a:spcBef>
              <a:spcAft>
                <a:spcPts val="1600"/>
              </a:spcAft>
              <a:buSzPts val="1800"/>
              <a:buChar char="●"/>
            </a:pPr>
            <a:r>
              <a:rPr lang="en"/>
              <a:t>All the color combinations they see are based on those three colors.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57"/>
          <p:cNvSpPr txBox="1"/>
          <p:nvPr>
            <p:ph type="title"/>
          </p:nvPr>
        </p:nvSpPr>
        <p:spPr>
          <a:xfrm>
            <a:off x="1113233" y="514350"/>
            <a:ext cx="7514100" cy="144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700"/>
              <a:buFont typeface="Corbel"/>
              <a:buNone/>
            </a:pPr>
            <a:r>
              <a:rPr lang="en" sz="2700"/>
              <a:t>  </a:t>
            </a:r>
            <a:endParaRPr sz="2700"/>
          </a:p>
        </p:txBody>
      </p:sp>
      <p:sp>
        <p:nvSpPr>
          <p:cNvPr id="660" name="Google Shape;660;p57"/>
          <p:cNvSpPr txBox="1"/>
          <p:nvPr>
            <p:ph idx="1" type="body"/>
          </p:nvPr>
        </p:nvSpPr>
        <p:spPr>
          <a:xfrm>
            <a:off x="1170450" y="760525"/>
            <a:ext cx="6582300" cy="2158500"/>
          </a:xfrm>
          <a:prstGeom prst="rect">
            <a:avLst/>
          </a:prstGeom>
          <a:noFill/>
          <a:ln>
            <a:noFill/>
          </a:ln>
        </p:spPr>
        <p:txBody>
          <a:bodyPr anchorCtr="0" anchor="ctr" bIns="34275" lIns="68575" spcFirstLastPara="1" rIns="68575" wrap="square" tIns="34275">
            <a:noAutofit/>
          </a:bodyPr>
          <a:lstStyle/>
          <a:p>
            <a:pPr indent="0" lvl="0" marL="215900" rtl="0" algn="l">
              <a:lnSpc>
                <a:spcPct val="90000"/>
              </a:lnSpc>
              <a:spcBef>
                <a:spcPts val="0"/>
              </a:spcBef>
              <a:spcAft>
                <a:spcPts val="0"/>
              </a:spcAft>
              <a:buNone/>
            </a:pPr>
            <a:r>
              <a:rPr b="1" lang="en"/>
              <a:t>Directional motion-detector neurons</a:t>
            </a:r>
            <a:r>
              <a:rPr lang="en"/>
              <a:t> with a variety of temporal and spatial constants, some are sensitive to either black/white or white/black edges.</a:t>
            </a:r>
            <a:endParaRPr sz="1900"/>
          </a:p>
          <a:p>
            <a:pPr indent="-63500" lvl="0" marL="215900" rtl="0" algn="l">
              <a:lnSpc>
                <a:spcPct val="90000"/>
              </a:lnSpc>
              <a:spcBef>
                <a:spcPts val="800"/>
              </a:spcBef>
              <a:spcAft>
                <a:spcPts val="0"/>
              </a:spcAft>
              <a:buSzPts val="2400"/>
              <a:buNone/>
            </a:pPr>
            <a:r>
              <a:t/>
            </a:r>
            <a:endParaRPr sz="1700"/>
          </a:p>
          <a:p>
            <a:pPr indent="-63500" lvl="0" marL="215900" rtl="0" algn="l">
              <a:lnSpc>
                <a:spcPct val="90000"/>
              </a:lnSpc>
              <a:spcBef>
                <a:spcPts val="800"/>
              </a:spcBef>
              <a:spcAft>
                <a:spcPts val="0"/>
              </a:spcAft>
              <a:buSzPts val="2400"/>
              <a:buNone/>
            </a:pPr>
            <a:r>
              <a:t/>
            </a:r>
            <a:endParaRPr sz="1700"/>
          </a:p>
          <a:p>
            <a:pPr indent="0" lvl="0" marL="152400" rtl="0" algn="l">
              <a:lnSpc>
                <a:spcPct val="90000"/>
              </a:lnSpc>
              <a:spcBef>
                <a:spcPts val="800"/>
              </a:spcBef>
              <a:spcAft>
                <a:spcPts val="0"/>
              </a:spcAft>
              <a:buSzPts val="2400"/>
              <a:buNone/>
            </a:pPr>
            <a:r>
              <a:t/>
            </a:r>
            <a:endParaRPr sz="1700"/>
          </a:p>
          <a:p>
            <a:pPr indent="0" lvl="0" marL="0" rtl="0" algn="l">
              <a:lnSpc>
                <a:spcPct val="90000"/>
              </a:lnSpc>
              <a:spcBef>
                <a:spcPts val="800"/>
              </a:spcBef>
              <a:spcAft>
                <a:spcPts val="0"/>
              </a:spcAft>
              <a:buSzPts val="2400"/>
              <a:buNone/>
            </a:pPr>
            <a:r>
              <a:t/>
            </a:r>
            <a:endParaRPr sz="1700"/>
          </a:p>
        </p:txBody>
      </p:sp>
      <p:pic>
        <p:nvPicPr>
          <p:cNvPr id="661" name="Google Shape;661;p57"/>
          <p:cNvPicPr preferRelativeResize="0"/>
          <p:nvPr/>
        </p:nvPicPr>
        <p:blipFill rotWithShape="1">
          <a:blip r:embed="rId3">
            <a:alphaModFix/>
          </a:blip>
          <a:srcRect b="1090" l="0" r="0" t="-1090"/>
          <a:stretch/>
        </p:blipFill>
        <p:spPr>
          <a:xfrm>
            <a:off x="5358250" y="1806150"/>
            <a:ext cx="2130850" cy="2939250"/>
          </a:xfrm>
          <a:prstGeom prst="rect">
            <a:avLst/>
          </a:prstGeom>
          <a:noFill/>
          <a:ln>
            <a:noFill/>
          </a:ln>
        </p:spPr>
      </p:pic>
      <p:sp>
        <p:nvSpPr>
          <p:cNvPr id="662" name="Google Shape;662;p57"/>
          <p:cNvSpPr txBox="1"/>
          <p:nvPr/>
        </p:nvSpPr>
        <p:spPr>
          <a:xfrm>
            <a:off x="1932850" y="3854100"/>
            <a:ext cx="3425400" cy="89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2400"/>
              <a:buFont typeface="Arial"/>
              <a:buNone/>
            </a:pPr>
            <a:r>
              <a:rPr lang="en" sz="1100">
                <a:solidFill>
                  <a:schemeClr val="dk2"/>
                </a:solidFill>
              </a:rPr>
              <a:t>The labelled cells have the following properties: </a:t>
            </a:r>
            <a:endParaRPr sz="1200">
              <a:solidFill>
                <a:schemeClr val="dk2"/>
              </a:solidFill>
            </a:endParaRPr>
          </a:p>
          <a:p>
            <a:pPr indent="0" lvl="0" marL="0" rtl="0" algn="l">
              <a:lnSpc>
                <a:spcPct val="90000"/>
              </a:lnSpc>
              <a:spcBef>
                <a:spcPts val="800"/>
              </a:spcBef>
              <a:spcAft>
                <a:spcPts val="0"/>
              </a:spcAft>
              <a:buClr>
                <a:schemeClr val="dk1"/>
              </a:buClr>
              <a:buSzPts val="2400"/>
              <a:buFont typeface="Arial"/>
              <a:buNone/>
            </a:pPr>
            <a:r>
              <a:rPr lang="en" sz="1100">
                <a:solidFill>
                  <a:schemeClr val="dk2"/>
                </a:solidFill>
              </a:rPr>
              <a:t>ndir = directional; pdir = partly directional;</a:t>
            </a:r>
            <a:endParaRPr sz="1200">
              <a:solidFill>
                <a:schemeClr val="dk2"/>
              </a:solidFill>
            </a:endParaRPr>
          </a:p>
          <a:p>
            <a:pPr indent="0" lvl="0" marL="0" rtl="0" algn="l">
              <a:lnSpc>
                <a:spcPct val="90000"/>
              </a:lnSpc>
              <a:spcBef>
                <a:spcPts val="800"/>
              </a:spcBef>
              <a:spcAft>
                <a:spcPts val="0"/>
              </a:spcAft>
              <a:buClr>
                <a:schemeClr val="dk1"/>
              </a:buClr>
              <a:buSzPts val="2400"/>
              <a:buFont typeface="Arial"/>
              <a:buNone/>
            </a:pPr>
            <a:r>
              <a:rPr lang="en" sz="1100">
                <a:solidFill>
                  <a:schemeClr val="dk2"/>
                </a:solidFill>
              </a:rPr>
              <a:t> sdir = strongly directional; wdir = weakly directional</a:t>
            </a:r>
            <a:endParaRPr sz="1200">
              <a:solidFill>
                <a:schemeClr val="dk2"/>
              </a:solidFill>
            </a:endParaRPr>
          </a:p>
          <a:p>
            <a:pPr indent="0" lvl="0" marL="0" rtl="0" algn="l">
              <a:lnSpc>
                <a:spcPct val="90000"/>
              </a:lnSpc>
              <a:spcBef>
                <a:spcPts val="800"/>
              </a:spcBef>
              <a:spcAft>
                <a:spcPts val="0"/>
              </a:spcAft>
              <a:buClr>
                <a:schemeClr val="dk1"/>
              </a:buClr>
              <a:buSzPts val="2400"/>
              <a:buFont typeface="Arial"/>
              <a:buNone/>
            </a:pPr>
            <a:r>
              <a:rPr lang="en" sz="1700">
                <a:solidFill>
                  <a:schemeClr val="dk2"/>
                </a:solidFill>
              </a:rPr>
              <a:t> </a:t>
            </a:r>
            <a:endParaRPr sz="1700">
              <a:solidFill>
                <a:schemeClr val="dk2"/>
              </a:solidFill>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58"/>
          <p:cNvSpPr txBox="1"/>
          <p:nvPr>
            <p:ph type="ctrTitle"/>
          </p:nvPr>
        </p:nvSpPr>
        <p:spPr>
          <a:xfrm>
            <a:off x="5422700" y="1009374"/>
            <a:ext cx="3672900" cy="3060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000"/>
              <a:buFont typeface="Corbel"/>
              <a:buNone/>
            </a:pPr>
            <a:r>
              <a:rPr lang="en"/>
              <a:t>Processing of Visual Information like Shapes</a:t>
            </a:r>
            <a:endParaRPr/>
          </a:p>
        </p:txBody>
      </p:sp>
      <p:sp>
        <p:nvSpPr>
          <p:cNvPr id="668" name="Google Shape;668;p58"/>
          <p:cNvSpPr txBox="1"/>
          <p:nvPr>
            <p:ph idx="1" type="subTitle"/>
          </p:nvPr>
        </p:nvSpPr>
        <p:spPr>
          <a:xfrm>
            <a:off x="547650" y="1009375"/>
            <a:ext cx="4531800" cy="328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t/>
            </a:r>
            <a:endParaRPr/>
          </a:p>
          <a:p>
            <a:pPr indent="0" lvl="0" marL="215900" rtl="0" algn="l">
              <a:lnSpc>
                <a:spcPct val="90000"/>
              </a:lnSpc>
              <a:spcBef>
                <a:spcPts val="0"/>
              </a:spcBef>
              <a:spcAft>
                <a:spcPts val="0"/>
              </a:spcAft>
              <a:buNone/>
            </a:pPr>
            <a:r>
              <a:t/>
            </a:r>
            <a:endParaRPr/>
          </a:p>
          <a:p>
            <a:pPr indent="-50800" lvl="0" marL="215900" rtl="0" algn="l">
              <a:lnSpc>
                <a:spcPct val="90000"/>
              </a:lnSpc>
              <a:spcBef>
                <a:spcPts val="0"/>
              </a:spcBef>
              <a:spcAft>
                <a:spcPts val="0"/>
              </a:spcAft>
              <a:buSzPts val="2600"/>
              <a:buNone/>
            </a:pPr>
            <a:r>
              <a:rPr lang="en"/>
              <a:t>In terms of visual pathways in bees, the photoreceptors provide input from the eye to the lamina, which then sends its projections to the medulla. The medulla connects to the central brain and, in parallel, to a third-order visual processing center, the lobula, which then sends inputs via several tracts into the central brain.</a:t>
            </a:r>
            <a:endParaRPr/>
          </a:p>
          <a:p>
            <a:pPr indent="-50800" lvl="0" marL="215900" rtl="0" algn="l">
              <a:lnSpc>
                <a:spcPct val="90000"/>
              </a:lnSpc>
              <a:spcBef>
                <a:spcPts val="800"/>
              </a:spcBef>
              <a:spcAft>
                <a:spcPts val="0"/>
              </a:spcAft>
              <a:buSzPts val="2600"/>
              <a:buNone/>
            </a:pPr>
            <a:r>
              <a:rPr lang="en"/>
              <a:t>Recent work in the honey bee lobula has shown that color and motion information are segregated along anatomical pathways, which are then integrated by the central brain.</a:t>
            </a:r>
            <a:endParaRPr/>
          </a:p>
          <a:p>
            <a:pPr indent="-50800" lvl="0" marL="215900" rtl="0" algn="l">
              <a:lnSpc>
                <a:spcPct val="90000"/>
              </a:lnSpc>
              <a:spcBef>
                <a:spcPts val="800"/>
              </a:spcBef>
              <a:spcAft>
                <a:spcPts val="0"/>
              </a:spcAft>
              <a:buSzPts val="26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59"/>
          <p:cNvSpPr txBox="1"/>
          <p:nvPr>
            <p:ph type="title"/>
          </p:nvPr>
        </p:nvSpPr>
        <p:spPr>
          <a:xfrm>
            <a:off x="1113233" y="514351"/>
            <a:ext cx="7514100" cy="138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700"/>
              <a:buFont typeface="Corbel"/>
              <a:buNone/>
            </a:pPr>
            <a:r>
              <a:rPr lang="en" sz="2700"/>
              <a:t> </a:t>
            </a:r>
            <a:endParaRPr sz="2700"/>
          </a:p>
        </p:txBody>
      </p:sp>
      <p:sp>
        <p:nvSpPr>
          <p:cNvPr id="674" name="Google Shape;674;p59"/>
          <p:cNvSpPr txBox="1"/>
          <p:nvPr>
            <p:ph idx="1" type="body"/>
          </p:nvPr>
        </p:nvSpPr>
        <p:spPr>
          <a:xfrm>
            <a:off x="676500" y="652500"/>
            <a:ext cx="7950900" cy="4061400"/>
          </a:xfrm>
          <a:prstGeom prst="rect">
            <a:avLst/>
          </a:prstGeom>
          <a:noFill/>
          <a:ln>
            <a:noFill/>
          </a:ln>
        </p:spPr>
        <p:txBody>
          <a:bodyPr anchorCtr="0" anchor="ctr" bIns="34275" lIns="68575" spcFirstLastPara="1" rIns="68575" wrap="square" tIns="34275">
            <a:noAutofit/>
          </a:bodyPr>
          <a:lstStyle/>
          <a:p>
            <a:pPr indent="-241300" lvl="0" marL="215900" rtl="0" algn="l">
              <a:spcBef>
                <a:spcPts val="0"/>
              </a:spcBef>
              <a:spcAft>
                <a:spcPts val="0"/>
              </a:spcAft>
              <a:buSzPts val="3000"/>
              <a:buChar char="●"/>
            </a:pPr>
            <a:r>
              <a:rPr lang="en" sz="1700"/>
              <a:t>The protocerebrum is a multimodal structure. In addition to visual information, olfactory and mechanosensory information are also sent to the lateral protocerebrum.</a:t>
            </a:r>
            <a:endParaRPr sz="1700"/>
          </a:p>
          <a:p>
            <a:pPr indent="-241300" lvl="0" marL="215900" rtl="0" algn="l">
              <a:spcBef>
                <a:spcPts val="800"/>
              </a:spcBef>
              <a:spcAft>
                <a:spcPts val="0"/>
              </a:spcAft>
              <a:buSzPts val="3000"/>
              <a:buChar char="●"/>
            </a:pPr>
            <a:r>
              <a:rPr lang="en" sz="1700"/>
              <a:t>Hence, many of the neurons in the lateral protocerebrum likely respond to these additional modalities, which may alter the temporal dynamics of the visual responses of lateral protocerebral neurons. </a:t>
            </a:r>
            <a:endParaRPr sz="1700"/>
          </a:p>
          <a:p>
            <a:pPr indent="-241300" lvl="0" marL="215900" rtl="0" algn="l">
              <a:spcBef>
                <a:spcPts val="800"/>
              </a:spcBef>
              <a:spcAft>
                <a:spcPts val="0"/>
              </a:spcAft>
              <a:buSzPts val="3000"/>
              <a:buChar char="●"/>
            </a:pPr>
            <a:r>
              <a:rPr lang="en" sz="1700"/>
              <a:t>The lateral protocerebrum also receives projections from the medulla and the lobula.</a:t>
            </a:r>
            <a:endParaRPr sz="1700"/>
          </a:p>
          <a:p>
            <a:pPr indent="-241300" lvl="0" marL="215900" rtl="0" algn="l">
              <a:spcBef>
                <a:spcPts val="800"/>
              </a:spcBef>
              <a:spcAft>
                <a:spcPts val="0"/>
              </a:spcAft>
              <a:buSzPts val="3000"/>
              <a:buChar char="●"/>
            </a:pPr>
            <a:r>
              <a:rPr lang="en" sz="1700"/>
              <a:t>Anatomical mapping of the lateral protocerebrum in flies identified the existence of select centers (“glomeruli”) sensitive to visual stimulus orientation.</a:t>
            </a:r>
            <a:endParaRPr sz="1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60"/>
          <p:cNvSpPr txBox="1"/>
          <p:nvPr>
            <p:ph type="title"/>
          </p:nvPr>
        </p:nvSpPr>
        <p:spPr>
          <a:xfrm>
            <a:off x="1113233" y="514350"/>
            <a:ext cx="7514100" cy="78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700"/>
              <a:buFont typeface="Corbel"/>
              <a:buNone/>
            </a:pPr>
            <a:r>
              <a:rPr lang="en" sz="2700"/>
              <a:t> </a:t>
            </a:r>
            <a:endParaRPr sz="2700"/>
          </a:p>
        </p:txBody>
      </p:sp>
      <p:sp>
        <p:nvSpPr>
          <p:cNvPr id="680" name="Google Shape;680;p60"/>
          <p:cNvSpPr txBox="1"/>
          <p:nvPr>
            <p:ph idx="1" type="body"/>
          </p:nvPr>
        </p:nvSpPr>
        <p:spPr>
          <a:xfrm>
            <a:off x="676499" y="133175"/>
            <a:ext cx="3779700" cy="4527000"/>
          </a:xfrm>
          <a:prstGeom prst="rect">
            <a:avLst/>
          </a:prstGeom>
          <a:noFill/>
          <a:ln>
            <a:noFill/>
          </a:ln>
        </p:spPr>
        <p:txBody>
          <a:bodyPr anchorCtr="0" anchor="ctr" bIns="34275" lIns="68575" spcFirstLastPara="1" rIns="68575" wrap="square" tIns="34275">
            <a:noAutofit/>
          </a:bodyPr>
          <a:lstStyle/>
          <a:p>
            <a:pPr indent="-387350" lvl="0" marL="457200" rtl="0" algn="l">
              <a:spcBef>
                <a:spcPts val="0"/>
              </a:spcBef>
              <a:spcAft>
                <a:spcPts val="0"/>
              </a:spcAft>
              <a:buSzPts val="2500"/>
              <a:buChar char="-"/>
            </a:pPr>
            <a:r>
              <a:rPr lang="en" sz="1800"/>
              <a:t>The lateral protocerebrum surrounds well defined anatomical structures [the mushroom bodies (magenta) and the central complex (purple)] and receives input tracts from the antennal lobes (orange) and the optic lobe regions: the medulla (green) and lobula (light blue). </a:t>
            </a:r>
            <a:endParaRPr sz="1800"/>
          </a:p>
        </p:txBody>
      </p:sp>
      <p:pic>
        <p:nvPicPr>
          <p:cNvPr id="681" name="Google Shape;681;p60"/>
          <p:cNvPicPr preferRelativeResize="0"/>
          <p:nvPr/>
        </p:nvPicPr>
        <p:blipFill rotWithShape="1">
          <a:blip r:embed="rId3">
            <a:alphaModFix/>
          </a:blip>
          <a:srcRect b="0" l="0" r="0" t="0"/>
          <a:stretch/>
        </p:blipFill>
        <p:spPr>
          <a:xfrm>
            <a:off x="4820575" y="1015038"/>
            <a:ext cx="3732824" cy="31134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61"/>
          <p:cNvSpPr txBox="1"/>
          <p:nvPr>
            <p:ph type="title"/>
          </p:nvPr>
        </p:nvSpPr>
        <p:spPr>
          <a:xfrm>
            <a:off x="1113233" y="514351"/>
            <a:ext cx="7514100" cy="285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700"/>
              <a:buFont typeface="Corbel"/>
              <a:buNone/>
            </a:pPr>
            <a:r>
              <a:rPr lang="en" sz="2700"/>
              <a:t> </a:t>
            </a:r>
            <a:endParaRPr sz="2700"/>
          </a:p>
        </p:txBody>
      </p:sp>
      <p:sp>
        <p:nvSpPr>
          <p:cNvPr id="687" name="Google Shape;687;p61"/>
          <p:cNvSpPr txBox="1"/>
          <p:nvPr>
            <p:ph idx="1" type="body"/>
          </p:nvPr>
        </p:nvSpPr>
        <p:spPr>
          <a:xfrm>
            <a:off x="1113232" y="599242"/>
            <a:ext cx="7514100" cy="3744300"/>
          </a:xfrm>
          <a:prstGeom prst="rect">
            <a:avLst/>
          </a:prstGeom>
          <a:noFill/>
          <a:ln>
            <a:noFill/>
          </a:ln>
        </p:spPr>
        <p:txBody>
          <a:bodyPr anchorCtr="0" anchor="ctr" bIns="34275" lIns="68575" spcFirstLastPara="1" rIns="68575" wrap="square" tIns="34275">
            <a:noAutofit/>
          </a:bodyPr>
          <a:lstStyle/>
          <a:p>
            <a:pPr indent="-234950" lvl="0" marL="215900" rtl="0" algn="l">
              <a:spcBef>
                <a:spcPts val="0"/>
              </a:spcBef>
              <a:spcAft>
                <a:spcPts val="0"/>
              </a:spcAft>
              <a:buSzPts val="2900"/>
              <a:buChar char="●"/>
            </a:pPr>
            <a:r>
              <a:rPr lang="en" sz="1600"/>
              <a:t>There are five main regions in the lateral protocerebrum: the superior lateral protocerebrum (SLPr), the inferior lateral protocerebrum (ILPr), the posterior protocerebrum (PPr), the lateral horn (LH), and the anterior optic tubercle (AOT). </a:t>
            </a:r>
            <a:endParaRPr sz="1600"/>
          </a:p>
          <a:p>
            <a:pPr indent="-234950" lvl="0" marL="215900" rtl="0" algn="l">
              <a:spcBef>
                <a:spcPts val="800"/>
              </a:spcBef>
              <a:spcAft>
                <a:spcPts val="0"/>
              </a:spcAft>
              <a:buSzPts val="2900"/>
              <a:buChar char="●"/>
            </a:pPr>
            <a:r>
              <a:rPr lang="en" sz="1600"/>
              <a:t>The SLPr, PPr, and ILPr were three spatially distinguishable clusters of glomeruli defined by location with respect to the dorsal–ventral and anterior–posterior axes.</a:t>
            </a:r>
            <a:endParaRPr sz="1600"/>
          </a:p>
          <a:p>
            <a:pPr indent="-234950" lvl="0" marL="215900" rtl="0" algn="l">
              <a:spcBef>
                <a:spcPts val="800"/>
              </a:spcBef>
              <a:spcAft>
                <a:spcPts val="0"/>
              </a:spcAft>
              <a:buSzPts val="2900"/>
              <a:buChar char="●"/>
            </a:pPr>
            <a:r>
              <a:rPr lang="en" sz="1600"/>
              <a:t>The SLPr was in the dorsal–anterior area of the brain ( cyan), the ILPr was ventral and posterior to the SLPr ( yellow), and the PPr was posterior and ventral to the SLPr and ILPr ( red).</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62"/>
          <p:cNvSpPr txBox="1"/>
          <p:nvPr>
            <p:ph type="title"/>
          </p:nvPr>
        </p:nvSpPr>
        <p:spPr>
          <a:xfrm>
            <a:off x="1113233" y="514350"/>
            <a:ext cx="7514100" cy="870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000"/>
              <a:buFont typeface="Corbel"/>
              <a:buNone/>
            </a:pPr>
            <a:r>
              <a:rPr lang="en"/>
              <a:t> </a:t>
            </a:r>
            <a:endParaRPr/>
          </a:p>
        </p:txBody>
      </p:sp>
      <p:sp>
        <p:nvSpPr>
          <p:cNvPr id="693" name="Google Shape;693;p62"/>
          <p:cNvSpPr txBox="1"/>
          <p:nvPr>
            <p:ph idx="1" type="body"/>
          </p:nvPr>
        </p:nvSpPr>
        <p:spPr>
          <a:xfrm>
            <a:off x="1113232" y="865573"/>
            <a:ext cx="7514100" cy="3477900"/>
          </a:xfrm>
          <a:prstGeom prst="rect">
            <a:avLst/>
          </a:prstGeom>
          <a:noFill/>
          <a:ln>
            <a:noFill/>
          </a:ln>
        </p:spPr>
        <p:txBody>
          <a:bodyPr anchorCtr="0" anchor="ctr" bIns="34275" lIns="68575" spcFirstLastPara="1" rIns="68575" wrap="square" tIns="34275">
            <a:noAutofit/>
          </a:bodyPr>
          <a:lstStyle/>
          <a:p>
            <a:pPr indent="-234950" lvl="0" marL="215900" rtl="0" algn="l">
              <a:spcBef>
                <a:spcPts val="0"/>
              </a:spcBef>
              <a:spcAft>
                <a:spcPts val="0"/>
              </a:spcAft>
              <a:buSzPts val="2900"/>
              <a:buChar char="●"/>
            </a:pPr>
            <a:r>
              <a:rPr lang="en" sz="1600"/>
              <a:t>The SLPr and ILPr together span much of the anterior-medial axis of the lateral protocerebrum, and thus neurons projecting into the anterior lateral protocerebrum were in the dorsal (SLPr) or ventral (ILPr) anterior lateral protocerebrum. </a:t>
            </a:r>
            <a:endParaRPr sz="1600"/>
          </a:p>
          <a:p>
            <a:pPr indent="-234950" lvl="0" marL="215900" rtl="0" algn="l">
              <a:spcBef>
                <a:spcPts val="800"/>
              </a:spcBef>
              <a:spcAft>
                <a:spcPts val="0"/>
              </a:spcAft>
              <a:buSzPts val="2900"/>
              <a:buChar char="●"/>
            </a:pPr>
            <a:r>
              <a:rPr lang="en" sz="1600"/>
              <a:t>The input to the protocerebrum from the medulla and lobula neurons is also segregated along the anterior–posterior axis.</a:t>
            </a:r>
            <a:endParaRPr sz="1600"/>
          </a:p>
          <a:p>
            <a:pPr indent="-234950" lvl="0" marL="215900" rtl="0" algn="l">
              <a:spcBef>
                <a:spcPts val="800"/>
              </a:spcBef>
              <a:spcAft>
                <a:spcPts val="0"/>
              </a:spcAft>
              <a:buSzPts val="2900"/>
              <a:buChar char="●"/>
            </a:pPr>
            <a:r>
              <a:rPr lang="en" sz="1600"/>
              <a:t>The spatial information present in topographically arranged neuropils such as the retinotopic lamina, medulla, and (outer) lobula is most likely transformed in the glomerular protocerebrum, although the advantage of this arrangement is unknown.</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6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Recognition skills in bees</a:t>
            </a:r>
            <a:endParaRPr/>
          </a:p>
        </p:txBody>
      </p:sp>
      <p:sp>
        <p:nvSpPr>
          <p:cNvPr id="699" name="Google Shape;699;p63"/>
          <p:cNvSpPr txBox="1"/>
          <p:nvPr>
            <p:ph idx="1" type="body"/>
          </p:nvPr>
        </p:nvSpPr>
        <p:spPr>
          <a:xfrm>
            <a:off x="418775" y="1471100"/>
            <a:ext cx="7604100" cy="3071400"/>
          </a:xfrm>
          <a:prstGeom prst="rect">
            <a:avLst/>
          </a:prstGeom>
        </p:spPr>
        <p:txBody>
          <a:bodyPr anchorCtr="0" anchor="t" bIns="91425" lIns="91425" spcFirstLastPara="1" rIns="91425" wrap="square" tIns="91425">
            <a:noAutofit/>
          </a:bodyPr>
          <a:lstStyle/>
          <a:p>
            <a:pPr indent="-339725" lvl="0" marL="457200" rtl="0" algn="l">
              <a:spcBef>
                <a:spcPts val="0"/>
              </a:spcBef>
              <a:spcAft>
                <a:spcPts val="0"/>
              </a:spcAft>
              <a:buClr>
                <a:schemeClr val="dk1"/>
              </a:buClr>
              <a:buSzPts val="1750"/>
              <a:buFont typeface="Georgia"/>
              <a:buChar char="-"/>
            </a:pPr>
            <a:r>
              <a:rPr lang="en" sz="1750">
                <a:solidFill>
                  <a:schemeClr val="dk1"/>
                </a:solidFill>
                <a:highlight>
                  <a:srgbClr val="FFFFFF"/>
                </a:highlight>
                <a:latin typeface="Georgia"/>
                <a:ea typeface="Georgia"/>
                <a:cs typeface="Georgia"/>
                <a:sym typeface="Georgia"/>
              </a:rPr>
              <a:t>Scientists from the </a:t>
            </a:r>
            <a:r>
              <a:rPr i="1" lang="en" sz="1750">
                <a:solidFill>
                  <a:schemeClr val="dk1"/>
                </a:solidFill>
                <a:highlight>
                  <a:srgbClr val="FFFFFF"/>
                </a:highlight>
                <a:latin typeface="Georgia"/>
                <a:ea typeface="Georgia"/>
                <a:cs typeface="Georgia"/>
                <a:sym typeface="Georgia"/>
              </a:rPr>
              <a:t>University of Bristol</a:t>
            </a:r>
            <a:r>
              <a:rPr lang="en" sz="1750">
                <a:solidFill>
                  <a:schemeClr val="dk1"/>
                </a:solidFill>
                <a:highlight>
                  <a:srgbClr val="FFFFFF"/>
                </a:highlight>
                <a:latin typeface="Georgia"/>
                <a:ea typeface="Georgia"/>
                <a:cs typeface="Georgia"/>
                <a:sym typeface="Georgia"/>
              </a:rPr>
              <a:t> recently </a:t>
            </a:r>
            <a:r>
              <a:rPr lang="en" sz="1750">
                <a:solidFill>
                  <a:schemeClr val="dk1"/>
                </a:solidFill>
                <a:highlight>
                  <a:srgbClr val="FFFFFF"/>
                </a:highlight>
                <a:latin typeface="Georgia"/>
                <a:ea typeface="Georgia"/>
                <a:cs typeface="Georgia"/>
                <a:sym typeface="Georgia"/>
              </a:rPr>
              <a:t>d</a:t>
            </a:r>
            <a:r>
              <a:rPr lang="en" sz="1750">
                <a:solidFill>
                  <a:schemeClr val="dk1"/>
                </a:solidFill>
                <a:highlight>
                  <a:srgbClr val="FFFFFF"/>
                </a:highlight>
                <a:latin typeface="Georgia"/>
                <a:ea typeface="Georgia"/>
                <a:cs typeface="Georgia"/>
                <a:sym typeface="Georgia"/>
              </a:rPr>
              <a:t>iscovered</a:t>
            </a:r>
            <a:r>
              <a:rPr lang="en" sz="1750">
                <a:solidFill>
                  <a:schemeClr val="dk1"/>
                </a:solidFill>
                <a:highlight>
                  <a:srgbClr val="FFFFFF"/>
                </a:highlight>
                <a:latin typeface="Georgia"/>
                <a:ea typeface="Georgia"/>
                <a:cs typeface="Georgia"/>
                <a:sym typeface="Georgia"/>
              </a:rPr>
              <a:t> </a:t>
            </a:r>
            <a:endParaRPr sz="1750">
              <a:solidFill>
                <a:schemeClr val="dk1"/>
              </a:solidFill>
              <a:highlight>
                <a:srgbClr val="FFFFFF"/>
              </a:highlight>
              <a:latin typeface="Georgia"/>
              <a:ea typeface="Georgia"/>
              <a:cs typeface="Georgia"/>
              <a:sym typeface="Georgia"/>
            </a:endParaRPr>
          </a:p>
          <a:p>
            <a:pPr indent="0" lvl="0" marL="457200" rtl="0" algn="l">
              <a:spcBef>
                <a:spcPts val="0"/>
              </a:spcBef>
              <a:spcAft>
                <a:spcPts val="0"/>
              </a:spcAft>
              <a:buNone/>
            </a:pPr>
            <a:r>
              <a:rPr lang="en" sz="1750">
                <a:solidFill>
                  <a:schemeClr val="dk1"/>
                </a:solidFill>
                <a:highlight>
                  <a:srgbClr val="FFFFFF"/>
                </a:highlight>
                <a:latin typeface="Georgia"/>
                <a:ea typeface="Georgia"/>
                <a:cs typeface="Georgia"/>
                <a:sym typeface="Georgia"/>
              </a:rPr>
              <a:t>that bees can sense a </a:t>
            </a:r>
            <a:r>
              <a:rPr b="1" lang="en" sz="1750">
                <a:solidFill>
                  <a:schemeClr val="dk1"/>
                </a:solidFill>
                <a:highlight>
                  <a:srgbClr val="FFFFFF"/>
                </a:highlight>
                <a:latin typeface="Georgia"/>
                <a:ea typeface="Georgia"/>
                <a:cs typeface="Georgia"/>
                <a:sym typeface="Georgia"/>
              </a:rPr>
              <a:t>flower’s electric field.</a:t>
            </a:r>
            <a:endParaRPr b="1" sz="1750">
              <a:solidFill>
                <a:schemeClr val="dk1"/>
              </a:solidFill>
              <a:highlight>
                <a:srgbClr val="FFFFFF"/>
              </a:highlight>
              <a:latin typeface="Georgia"/>
              <a:ea typeface="Georgia"/>
              <a:cs typeface="Georgia"/>
              <a:sym typeface="Georgia"/>
            </a:endParaRPr>
          </a:p>
          <a:p>
            <a:pPr indent="-339725" lvl="0" marL="457200" rtl="0" algn="l">
              <a:spcBef>
                <a:spcPts val="0"/>
              </a:spcBef>
              <a:spcAft>
                <a:spcPts val="0"/>
              </a:spcAft>
              <a:buClr>
                <a:schemeClr val="dk1"/>
              </a:buClr>
              <a:buSzPts val="1750"/>
              <a:buFont typeface="Georgia"/>
              <a:buChar char="-"/>
            </a:pPr>
            <a:r>
              <a:rPr lang="en" sz="1750">
                <a:solidFill>
                  <a:schemeClr val="dk1"/>
                </a:solidFill>
                <a:highlight>
                  <a:srgbClr val="FFFFFF"/>
                </a:highlight>
                <a:latin typeface="Georgia"/>
                <a:ea typeface="Georgia"/>
                <a:cs typeface="Georgia"/>
                <a:sym typeface="Georgia"/>
              </a:rPr>
              <a:t>Bees build up a +ve charge as they buzz to the air </a:t>
            </a:r>
            <a:endParaRPr sz="1750">
              <a:solidFill>
                <a:schemeClr val="dk1"/>
              </a:solidFill>
              <a:highlight>
                <a:srgbClr val="FFFFFF"/>
              </a:highlight>
              <a:latin typeface="Georgia"/>
              <a:ea typeface="Georgia"/>
              <a:cs typeface="Georgia"/>
              <a:sym typeface="Georgia"/>
            </a:endParaRPr>
          </a:p>
          <a:p>
            <a:pPr indent="0" lvl="0" marL="457200" rtl="0" algn="l">
              <a:spcBef>
                <a:spcPts val="0"/>
              </a:spcBef>
              <a:spcAft>
                <a:spcPts val="0"/>
              </a:spcAft>
              <a:buNone/>
            </a:pPr>
            <a:r>
              <a:rPr lang="en" sz="1750">
                <a:solidFill>
                  <a:schemeClr val="dk1"/>
                </a:solidFill>
                <a:highlight>
                  <a:srgbClr val="FFFFFF"/>
                </a:highlight>
                <a:latin typeface="Georgia"/>
                <a:ea typeface="Georgia"/>
                <a:cs typeface="Georgia"/>
                <a:sym typeface="Georgia"/>
              </a:rPr>
              <a:t>and the flowers are slightly -ve. </a:t>
            </a:r>
            <a:endParaRPr sz="1750">
              <a:solidFill>
                <a:schemeClr val="dk1"/>
              </a:solidFill>
              <a:highlight>
                <a:srgbClr val="FFFFFF"/>
              </a:highlight>
              <a:latin typeface="Georgia"/>
              <a:ea typeface="Georgia"/>
              <a:cs typeface="Georgia"/>
              <a:sym typeface="Georgia"/>
            </a:endParaRPr>
          </a:p>
          <a:p>
            <a:pPr indent="-339725" lvl="0" marL="457200" rtl="0" algn="l">
              <a:spcBef>
                <a:spcPts val="0"/>
              </a:spcBef>
              <a:spcAft>
                <a:spcPts val="0"/>
              </a:spcAft>
              <a:buClr>
                <a:schemeClr val="dk1"/>
              </a:buClr>
              <a:buSzPts val="1750"/>
              <a:buFont typeface="Georgia"/>
              <a:buChar char="-"/>
            </a:pPr>
            <a:r>
              <a:rPr lang="en" sz="1750">
                <a:solidFill>
                  <a:schemeClr val="dk1"/>
                </a:solidFill>
                <a:highlight>
                  <a:srgbClr val="FFFFFF"/>
                </a:highlight>
                <a:latin typeface="Georgia"/>
                <a:ea typeface="Georgia"/>
                <a:cs typeface="Georgia"/>
                <a:sym typeface="Georgia"/>
              </a:rPr>
              <a:t>This makes the pollen stick to the bees like an </a:t>
            </a:r>
            <a:endParaRPr sz="1750">
              <a:solidFill>
                <a:schemeClr val="dk1"/>
              </a:solidFill>
              <a:highlight>
                <a:srgbClr val="FFFFFF"/>
              </a:highlight>
              <a:latin typeface="Georgia"/>
              <a:ea typeface="Georgia"/>
              <a:cs typeface="Georgia"/>
              <a:sym typeface="Georgia"/>
            </a:endParaRPr>
          </a:p>
          <a:p>
            <a:pPr indent="0" lvl="0" marL="457200" rtl="0" algn="l">
              <a:spcBef>
                <a:spcPts val="0"/>
              </a:spcBef>
              <a:spcAft>
                <a:spcPts val="0"/>
              </a:spcAft>
              <a:buNone/>
            </a:pPr>
            <a:r>
              <a:rPr b="1" lang="en" sz="1750">
                <a:solidFill>
                  <a:schemeClr val="dk1"/>
                </a:solidFill>
                <a:highlight>
                  <a:srgbClr val="FFFFFF"/>
                </a:highlight>
                <a:latin typeface="Georgia"/>
                <a:ea typeface="Georgia"/>
                <a:cs typeface="Georgia"/>
                <a:sym typeface="Georgia"/>
              </a:rPr>
              <a:t>electric velcro</a:t>
            </a:r>
            <a:r>
              <a:rPr lang="en" sz="1750">
                <a:solidFill>
                  <a:schemeClr val="dk1"/>
                </a:solidFill>
                <a:highlight>
                  <a:srgbClr val="FFFFFF"/>
                </a:highlight>
                <a:latin typeface="Georgia"/>
                <a:ea typeface="Georgia"/>
                <a:cs typeface="Georgia"/>
                <a:sym typeface="Georgia"/>
              </a:rPr>
              <a:t>. </a:t>
            </a:r>
            <a:endParaRPr sz="1750">
              <a:solidFill>
                <a:schemeClr val="dk1"/>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sz="1750">
              <a:solidFill>
                <a:schemeClr val="dk1"/>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sz="1750">
              <a:solidFill>
                <a:schemeClr val="dk1"/>
              </a:solidFill>
              <a:highlight>
                <a:srgbClr val="FFFFFF"/>
              </a:highlight>
              <a:latin typeface="Georgia"/>
              <a:ea typeface="Georgia"/>
              <a:cs typeface="Georgia"/>
              <a:sym typeface="Georgia"/>
            </a:endParaRPr>
          </a:p>
          <a:p>
            <a:pPr indent="0" lvl="0" marL="0" rtl="0" algn="ctr">
              <a:spcBef>
                <a:spcPts val="0"/>
              </a:spcBef>
              <a:spcAft>
                <a:spcPts val="0"/>
              </a:spcAft>
              <a:buNone/>
            </a:pPr>
            <a:r>
              <a:rPr lang="en" sz="1750">
                <a:solidFill>
                  <a:schemeClr val="dk1"/>
                </a:solidFill>
                <a:highlight>
                  <a:srgbClr val="FFFFFF"/>
                </a:highlight>
                <a:latin typeface="Georgia"/>
                <a:ea typeface="Georgia"/>
                <a:cs typeface="Georgia"/>
                <a:sym typeface="Georgia"/>
              </a:rPr>
              <a:t>  This way, bees can even figure out if the flowers had any previous visitors who slurped up all the sweet stuff! </a:t>
            </a:r>
            <a:endParaRPr sz="1750">
              <a:solidFill>
                <a:schemeClr val="dk1"/>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sz="1900"/>
          </a:p>
        </p:txBody>
      </p:sp>
      <p:pic>
        <p:nvPicPr>
          <p:cNvPr id="700" name="Google Shape;700;p63"/>
          <p:cNvPicPr preferRelativeResize="0"/>
          <p:nvPr/>
        </p:nvPicPr>
        <p:blipFill>
          <a:blip r:embed="rId3">
            <a:alphaModFix/>
          </a:blip>
          <a:stretch>
            <a:fillRect/>
          </a:stretch>
        </p:blipFill>
        <p:spPr>
          <a:xfrm>
            <a:off x="6412950" y="1918700"/>
            <a:ext cx="2277250" cy="1775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6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Pattern detection </a:t>
            </a:r>
            <a:endParaRPr/>
          </a:p>
        </p:txBody>
      </p:sp>
      <p:sp>
        <p:nvSpPr>
          <p:cNvPr id="706" name="Google Shape;706;p64"/>
          <p:cNvSpPr txBox="1"/>
          <p:nvPr>
            <p:ph idx="1" type="body"/>
          </p:nvPr>
        </p:nvSpPr>
        <p:spPr>
          <a:xfrm>
            <a:off x="290100" y="1326088"/>
            <a:ext cx="8563800" cy="37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highlight>
                  <a:srgbClr val="FFFFFF"/>
                </a:highlight>
                <a:latin typeface="Georgia"/>
                <a:ea typeface="Georgia"/>
                <a:cs typeface="Georgia"/>
                <a:sym typeface="Georgia"/>
              </a:rPr>
              <a:t>A recent </a:t>
            </a:r>
            <a:r>
              <a:rPr lang="en" sz="1650">
                <a:solidFill>
                  <a:srgbClr val="1155CC"/>
                </a:solidFill>
                <a:highlight>
                  <a:srgbClr val="FFFFFF"/>
                </a:highlight>
                <a:uFill>
                  <a:noFill/>
                </a:uFill>
                <a:latin typeface="Georgia"/>
                <a:ea typeface="Georgia"/>
                <a:cs typeface="Georgia"/>
                <a:sym typeface="Georgia"/>
                <a:hlinkClick r:id="rId3"/>
              </a:rPr>
              <a:t>experiment</a:t>
            </a:r>
            <a:r>
              <a:rPr lang="en" sz="1650">
                <a:solidFill>
                  <a:schemeClr val="dk1"/>
                </a:solidFill>
                <a:highlight>
                  <a:srgbClr val="FFFFFF"/>
                </a:highlight>
                <a:latin typeface="Georgia"/>
                <a:ea typeface="Georgia"/>
                <a:cs typeface="Georgia"/>
                <a:sym typeface="Georgia"/>
              </a:rPr>
              <a:t> indicates that bees might indeed be able to summon up the features of a pattern </a:t>
            </a:r>
            <a:r>
              <a:rPr b="1" lang="en" sz="1650">
                <a:solidFill>
                  <a:schemeClr val="dk1"/>
                </a:solidFill>
                <a:highlight>
                  <a:srgbClr val="FFFFFF"/>
                </a:highlight>
                <a:latin typeface="Georgia"/>
                <a:ea typeface="Georgia"/>
                <a:cs typeface="Georgia"/>
                <a:sym typeface="Georgia"/>
              </a:rPr>
              <a:t>without the pattern being present.</a:t>
            </a:r>
            <a:endParaRPr b="1" sz="16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6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chemeClr val="lt1"/>
                </a:highlight>
                <a:latin typeface="Georgia"/>
                <a:ea typeface="Georgia"/>
                <a:cs typeface="Georgia"/>
                <a:sym typeface="Georgia"/>
              </a:rPr>
              <a:t>Bees were first trained to distinguish two types of artificial</a:t>
            </a:r>
            <a:endParaRPr sz="14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chemeClr val="lt1"/>
                </a:highlight>
                <a:latin typeface="Georgia"/>
                <a:ea typeface="Georgia"/>
                <a:cs typeface="Georgia"/>
                <a:sym typeface="Georgia"/>
              </a:rPr>
              <a:t>flowers that were visually identical, but which had ‘invisible</a:t>
            </a:r>
            <a:endParaRPr sz="14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chemeClr val="lt1"/>
                </a:highlight>
                <a:latin typeface="Georgia"/>
                <a:ea typeface="Georgia"/>
                <a:cs typeface="Georgia"/>
                <a:sym typeface="Georgia"/>
              </a:rPr>
              <a:t>patterns’ made up of small scented holes that were either</a:t>
            </a:r>
            <a:endParaRPr sz="14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chemeClr val="lt1"/>
                </a:highlight>
                <a:latin typeface="Georgia"/>
                <a:ea typeface="Georgia"/>
                <a:cs typeface="Georgia"/>
                <a:sym typeface="Georgia"/>
              </a:rPr>
              <a:t>arranged in a circle or in a cross. </a:t>
            </a:r>
            <a:endParaRPr sz="14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4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chemeClr val="lt1"/>
                </a:highlight>
                <a:latin typeface="Georgia"/>
                <a:ea typeface="Georgia"/>
                <a:cs typeface="Georgia"/>
                <a:sym typeface="Georgia"/>
              </a:rPr>
              <a:t>The bees were able to figure out these patterns by using </a:t>
            </a:r>
            <a:endParaRPr sz="14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chemeClr val="lt1"/>
                </a:highlight>
                <a:latin typeface="Georgia"/>
                <a:ea typeface="Georgia"/>
                <a:cs typeface="Georgia"/>
                <a:sym typeface="Georgia"/>
              </a:rPr>
              <a:t>their feelers (</a:t>
            </a:r>
            <a:r>
              <a:rPr lang="en" sz="1400">
                <a:solidFill>
                  <a:srgbClr val="222222"/>
                </a:solidFill>
                <a:highlight>
                  <a:schemeClr val="lt1"/>
                </a:highlight>
                <a:latin typeface="Georgia"/>
                <a:ea typeface="Georgia"/>
                <a:cs typeface="Georgia"/>
                <a:sym typeface="Georgia"/>
              </a:rPr>
              <a:t>antenna </a:t>
            </a:r>
            <a:r>
              <a:rPr lang="en" sz="1450">
                <a:solidFill>
                  <a:schemeClr val="dk1"/>
                </a:solidFill>
                <a:highlight>
                  <a:schemeClr val="lt1"/>
                </a:highlight>
                <a:latin typeface="Georgia"/>
                <a:ea typeface="Georgia"/>
                <a:cs typeface="Georgia"/>
                <a:sym typeface="Georgia"/>
              </a:rPr>
              <a:t>).</a:t>
            </a:r>
            <a:endParaRPr sz="14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n" sz="1400">
                <a:solidFill>
                  <a:schemeClr val="dk1"/>
                </a:solidFill>
                <a:highlight>
                  <a:schemeClr val="lt1"/>
                </a:highlight>
                <a:latin typeface="Georgia"/>
                <a:ea typeface="Georgia"/>
                <a:cs typeface="Georgia"/>
                <a:sym typeface="Georgia"/>
              </a:rPr>
              <a:t>Then</a:t>
            </a:r>
            <a:r>
              <a:rPr lang="en" sz="1650">
                <a:solidFill>
                  <a:schemeClr val="dk1"/>
                </a:solidFill>
                <a:highlight>
                  <a:schemeClr val="lt1"/>
                </a:highlight>
                <a:latin typeface="Georgia"/>
                <a:ea typeface="Georgia"/>
                <a:cs typeface="Georgia"/>
                <a:sym typeface="Georgia"/>
              </a:rPr>
              <a:t>, </a:t>
            </a:r>
            <a:r>
              <a:rPr lang="en" sz="1450">
                <a:solidFill>
                  <a:schemeClr val="dk1"/>
                </a:solidFill>
                <a:highlight>
                  <a:schemeClr val="lt1"/>
                </a:highlight>
                <a:latin typeface="Georgia"/>
                <a:ea typeface="Georgia"/>
                <a:cs typeface="Georgia"/>
                <a:sym typeface="Georgia"/>
              </a:rPr>
              <a:t>these patterns were suddenly made visible by the </a:t>
            </a:r>
            <a:endParaRPr sz="14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chemeClr val="lt1"/>
                </a:highlight>
                <a:latin typeface="Georgia"/>
                <a:ea typeface="Georgia"/>
                <a:cs typeface="Georgia"/>
                <a:sym typeface="Georgia"/>
              </a:rPr>
              <a:t>experimenter (so that the flowers now displayed</a:t>
            </a:r>
            <a:endParaRPr sz="14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i="1" lang="en" sz="1450">
                <a:solidFill>
                  <a:schemeClr val="dk1"/>
                </a:solidFill>
                <a:highlight>
                  <a:schemeClr val="lt1"/>
                </a:highlight>
                <a:latin typeface="Georgia"/>
                <a:ea typeface="Georgia"/>
                <a:cs typeface="Georgia"/>
                <a:sym typeface="Georgia"/>
              </a:rPr>
              <a:t>visual</a:t>
            </a:r>
            <a:r>
              <a:rPr lang="en" sz="1450">
                <a:solidFill>
                  <a:schemeClr val="dk1"/>
                </a:solidFill>
                <a:highlight>
                  <a:schemeClr val="lt1"/>
                </a:highlight>
                <a:latin typeface="Georgia"/>
                <a:ea typeface="Georgia"/>
                <a:cs typeface="Georgia"/>
                <a:sym typeface="Georgia"/>
              </a:rPr>
              <a:t> circles or crosses).</a:t>
            </a:r>
            <a:endParaRPr sz="14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b="1" sz="1650">
              <a:solidFill>
                <a:schemeClr val="dk1"/>
              </a:solidFill>
              <a:highlight>
                <a:srgbClr val="FFFFFF"/>
              </a:highlight>
              <a:latin typeface="Georgia"/>
              <a:ea typeface="Georgia"/>
              <a:cs typeface="Georgia"/>
              <a:sym typeface="Georgia"/>
            </a:endParaRPr>
          </a:p>
        </p:txBody>
      </p:sp>
      <p:pic>
        <p:nvPicPr>
          <p:cNvPr id="707" name="Google Shape;707;p64"/>
          <p:cNvPicPr preferRelativeResize="0"/>
          <p:nvPr/>
        </p:nvPicPr>
        <p:blipFill>
          <a:blip r:embed="rId4">
            <a:alphaModFix/>
          </a:blip>
          <a:stretch>
            <a:fillRect/>
          </a:stretch>
        </p:blipFill>
        <p:spPr>
          <a:xfrm>
            <a:off x="5807500" y="1986522"/>
            <a:ext cx="2868500" cy="2437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65"/>
          <p:cNvSpPr txBox="1"/>
          <p:nvPr>
            <p:ph idx="4294967295" type="title"/>
          </p:nvPr>
        </p:nvSpPr>
        <p:spPr>
          <a:xfrm>
            <a:off x="1303800" y="437500"/>
            <a:ext cx="7030500" cy="9993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a:t>What happened then?</a:t>
            </a:r>
            <a:endParaRPr/>
          </a:p>
        </p:txBody>
      </p:sp>
      <p:sp>
        <p:nvSpPr>
          <p:cNvPr id="713" name="Google Shape;713;p65"/>
          <p:cNvSpPr txBox="1"/>
          <p:nvPr>
            <p:ph idx="4294967295" type="body"/>
          </p:nvPr>
        </p:nvSpPr>
        <p:spPr>
          <a:xfrm>
            <a:off x="601325" y="1170450"/>
            <a:ext cx="8096400" cy="355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latin typeface="Georgia"/>
                <a:ea typeface="Georgia"/>
                <a:cs typeface="Georgia"/>
                <a:sym typeface="Georgia"/>
              </a:rPr>
              <a:t>Result:</a:t>
            </a:r>
            <a:endParaRPr b="1" sz="1600">
              <a:solidFill>
                <a:schemeClr val="dk1"/>
              </a:solidFill>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t/>
            </a:r>
            <a:endParaRPr b="1" sz="16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650">
                <a:solidFill>
                  <a:schemeClr val="dk1"/>
                </a:solidFill>
                <a:highlight>
                  <a:schemeClr val="lt1"/>
                </a:highlight>
                <a:latin typeface="Georgia"/>
                <a:ea typeface="Georgia"/>
                <a:cs typeface="Georgia"/>
                <a:sym typeface="Georgia"/>
              </a:rPr>
              <a:t>Bees </a:t>
            </a:r>
            <a:r>
              <a:rPr b="1" lang="en" sz="1650">
                <a:solidFill>
                  <a:schemeClr val="dk1"/>
                </a:solidFill>
                <a:highlight>
                  <a:schemeClr val="lt1"/>
                </a:highlight>
                <a:latin typeface="Georgia"/>
                <a:ea typeface="Georgia"/>
                <a:cs typeface="Georgia"/>
                <a:sym typeface="Georgia"/>
              </a:rPr>
              <a:t>instantly recognised the image </a:t>
            </a:r>
            <a:r>
              <a:rPr lang="en" sz="1650">
                <a:solidFill>
                  <a:schemeClr val="dk1"/>
                </a:solidFill>
                <a:highlight>
                  <a:schemeClr val="lt1"/>
                </a:highlight>
                <a:latin typeface="Georgia"/>
                <a:ea typeface="Georgia"/>
                <a:cs typeface="Georgia"/>
                <a:sym typeface="Georgia"/>
              </a:rPr>
              <a:t>that was formerly just an ephemeral smell-pattern in the air.</a:t>
            </a:r>
            <a:endParaRPr sz="16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n" sz="1650">
                <a:solidFill>
                  <a:schemeClr val="dk1"/>
                </a:solidFill>
                <a:highlight>
                  <a:schemeClr val="lt1"/>
                </a:highlight>
                <a:latin typeface="Georgia"/>
                <a:ea typeface="Georgia"/>
                <a:cs typeface="Georgia"/>
                <a:sym typeface="Georgia"/>
              </a:rPr>
              <a:t>And were able to </a:t>
            </a:r>
            <a:r>
              <a:rPr lang="en" sz="1600">
                <a:solidFill>
                  <a:srgbClr val="222222"/>
                </a:solidFill>
                <a:highlight>
                  <a:schemeClr val="lt1"/>
                </a:highlight>
                <a:latin typeface="Georgia"/>
                <a:ea typeface="Georgia"/>
                <a:cs typeface="Georgia"/>
                <a:sym typeface="Georgia"/>
              </a:rPr>
              <a:t>d</a:t>
            </a:r>
            <a:r>
              <a:rPr lang="en" sz="1600">
                <a:solidFill>
                  <a:srgbClr val="222222"/>
                </a:solidFill>
                <a:highlight>
                  <a:schemeClr val="lt1"/>
                </a:highlight>
                <a:latin typeface="Georgia"/>
                <a:ea typeface="Georgia"/>
                <a:cs typeface="Georgia"/>
                <a:sym typeface="Georgia"/>
              </a:rPr>
              <a:t>ifferentiate</a:t>
            </a:r>
            <a:r>
              <a:rPr lang="en" sz="1650">
                <a:solidFill>
                  <a:schemeClr val="dk1"/>
                </a:solidFill>
                <a:highlight>
                  <a:schemeClr val="lt1"/>
                </a:highlight>
                <a:latin typeface="Georgia"/>
                <a:ea typeface="Georgia"/>
                <a:cs typeface="Georgia"/>
                <a:sym typeface="Georgia"/>
              </a:rPr>
              <a:t> between the flowers after the patterns were made visible. </a:t>
            </a:r>
            <a:endParaRPr sz="16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650">
              <a:solidFill>
                <a:schemeClr val="dk1"/>
              </a:solidFill>
              <a:highlight>
                <a:schemeClr val="lt1"/>
              </a:highlight>
              <a:latin typeface="Georgia"/>
              <a:ea typeface="Georgia"/>
              <a:cs typeface="Georgia"/>
              <a:sym typeface="Georgia"/>
            </a:endParaRPr>
          </a:p>
          <a:p>
            <a:pPr indent="0" lvl="0" marL="0" rtl="0" algn="l">
              <a:lnSpc>
                <a:spcPct val="100000"/>
              </a:lnSpc>
              <a:spcBef>
                <a:spcPts val="0"/>
              </a:spcBef>
              <a:spcAft>
                <a:spcPts val="0"/>
              </a:spcAft>
              <a:buNone/>
            </a:pPr>
            <a:r>
              <a:rPr b="1" lang="en" sz="1600">
                <a:solidFill>
                  <a:schemeClr val="dk1"/>
                </a:solidFill>
                <a:latin typeface="Georgia"/>
                <a:ea typeface="Georgia"/>
                <a:cs typeface="Georgia"/>
                <a:sym typeface="Georgia"/>
              </a:rPr>
              <a:t>Inference:</a:t>
            </a:r>
            <a:endParaRPr b="1" sz="1600">
              <a:solidFill>
                <a:schemeClr val="dk1"/>
              </a:solidFill>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t/>
            </a:r>
            <a:endParaRPr b="1" sz="16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600">
                <a:solidFill>
                  <a:schemeClr val="dk1"/>
                </a:solidFill>
                <a:highlight>
                  <a:schemeClr val="lt1"/>
                </a:highlight>
                <a:latin typeface="Georgia"/>
                <a:ea typeface="Georgia"/>
                <a:cs typeface="Georgia"/>
                <a:sym typeface="Georgia"/>
              </a:rPr>
              <a:t>This indicates that the bees might indeed have a </a:t>
            </a:r>
            <a:r>
              <a:rPr b="1" lang="en" sz="1600">
                <a:solidFill>
                  <a:schemeClr val="dk1"/>
                </a:solidFill>
                <a:highlight>
                  <a:schemeClr val="lt1"/>
                </a:highlight>
                <a:latin typeface="Georgia"/>
                <a:ea typeface="Georgia"/>
                <a:cs typeface="Georgia"/>
                <a:sym typeface="Georgia"/>
              </a:rPr>
              <a:t>mental representation of the shape</a:t>
            </a:r>
            <a:r>
              <a:rPr lang="en" sz="1600">
                <a:solidFill>
                  <a:schemeClr val="dk1"/>
                </a:solidFill>
                <a:highlight>
                  <a:schemeClr val="lt1"/>
                </a:highlight>
                <a:latin typeface="Georgia"/>
                <a:ea typeface="Georgia"/>
                <a:cs typeface="Georgia"/>
                <a:sym typeface="Georgia"/>
              </a:rPr>
              <a:t>, rather than recognising patterns based on simple feature-detectors in their visual system. They were able to </a:t>
            </a:r>
            <a:r>
              <a:rPr b="1" lang="en" sz="1600">
                <a:solidFill>
                  <a:schemeClr val="dk1"/>
                </a:solidFill>
                <a:highlight>
                  <a:schemeClr val="lt1"/>
                </a:highlight>
                <a:latin typeface="Georgia"/>
                <a:ea typeface="Georgia"/>
                <a:cs typeface="Georgia"/>
                <a:sym typeface="Georgia"/>
              </a:rPr>
              <a:t>memorise</a:t>
            </a:r>
            <a:r>
              <a:rPr lang="en" sz="1600">
                <a:solidFill>
                  <a:schemeClr val="dk1"/>
                </a:solidFill>
                <a:highlight>
                  <a:schemeClr val="lt1"/>
                </a:highlight>
                <a:latin typeface="Georgia"/>
                <a:ea typeface="Georgia"/>
                <a:cs typeface="Georgia"/>
                <a:sym typeface="Georgia"/>
              </a:rPr>
              <a:t> the scented pattern in the air when they were trained. </a:t>
            </a:r>
            <a:endParaRPr sz="1600">
              <a:solidFill>
                <a:schemeClr val="dk1"/>
              </a:solidFill>
              <a:highlight>
                <a:schemeClr val="lt1"/>
              </a:highlight>
              <a:latin typeface="Georgia"/>
              <a:ea typeface="Georgia"/>
              <a:cs typeface="Georgia"/>
              <a:sym typeface="Georgia"/>
            </a:endParaRPr>
          </a:p>
          <a:p>
            <a:pPr indent="0" lvl="0" marL="0" rtl="0" algn="l">
              <a:spcBef>
                <a:spcPts val="0"/>
              </a:spcBef>
              <a:spcAft>
                <a:spcPts val="1600"/>
              </a:spcAft>
              <a:buNone/>
            </a:pPr>
            <a:r>
              <a:t/>
            </a:r>
            <a:endParaRPr sz="2000">
              <a:latin typeface="Georgia"/>
              <a:ea typeface="Georgia"/>
              <a:cs typeface="Georgia"/>
              <a:sym typeface="Georg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6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bees perceive? </a:t>
            </a:r>
            <a:endParaRPr/>
          </a:p>
        </p:txBody>
      </p:sp>
      <p:sp>
        <p:nvSpPr>
          <p:cNvPr id="719" name="Google Shape;719;p6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key’s in Ultraviolet imaging.</a:t>
            </a:r>
            <a:endParaRPr/>
          </a:p>
          <a:p>
            <a:pPr indent="0" lvl="0" marL="0" rtl="0" algn="l">
              <a:spcBef>
                <a:spcPts val="1600"/>
              </a:spcBef>
              <a:spcAft>
                <a:spcPts val="1600"/>
              </a:spcAft>
              <a:buNone/>
            </a:pPr>
            <a:r>
              <a:rPr lang="en"/>
              <a:t>                    Visible:							       Ultraviolet:</a:t>
            </a:r>
            <a:endParaRPr/>
          </a:p>
        </p:txBody>
      </p:sp>
      <p:pic>
        <p:nvPicPr>
          <p:cNvPr id="720" name="Google Shape;720;p66"/>
          <p:cNvPicPr preferRelativeResize="0"/>
          <p:nvPr/>
        </p:nvPicPr>
        <p:blipFill>
          <a:blip r:embed="rId3">
            <a:alphaModFix/>
          </a:blip>
          <a:stretch>
            <a:fillRect/>
          </a:stretch>
        </p:blipFill>
        <p:spPr>
          <a:xfrm>
            <a:off x="624875" y="2096000"/>
            <a:ext cx="3389375" cy="2145525"/>
          </a:xfrm>
          <a:prstGeom prst="rect">
            <a:avLst/>
          </a:prstGeom>
          <a:noFill/>
          <a:ln>
            <a:noFill/>
          </a:ln>
        </p:spPr>
      </p:pic>
      <p:pic>
        <p:nvPicPr>
          <p:cNvPr id="721" name="Google Shape;721;p66"/>
          <p:cNvPicPr preferRelativeResize="0"/>
          <p:nvPr/>
        </p:nvPicPr>
        <p:blipFill>
          <a:blip r:embed="rId4">
            <a:alphaModFix/>
          </a:blip>
          <a:stretch>
            <a:fillRect/>
          </a:stretch>
        </p:blipFill>
        <p:spPr>
          <a:xfrm>
            <a:off x="4846975" y="2096000"/>
            <a:ext cx="3424046" cy="2145525"/>
          </a:xfrm>
          <a:prstGeom prst="rect">
            <a:avLst/>
          </a:prstGeom>
          <a:noFill/>
          <a:ln>
            <a:noFill/>
          </a:ln>
        </p:spPr>
      </p:pic>
      <p:sp>
        <p:nvSpPr>
          <p:cNvPr id="722" name="Google Shape;722;p66"/>
          <p:cNvSpPr txBox="1"/>
          <p:nvPr/>
        </p:nvSpPr>
        <p:spPr>
          <a:xfrm>
            <a:off x="869775" y="1524800"/>
            <a:ext cx="72912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Visible:								Ultraviolet: (bees?)</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22"/>
          <p:cNvSpPr txBox="1"/>
          <p:nvPr>
            <p:ph type="title"/>
          </p:nvPr>
        </p:nvSpPr>
        <p:spPr>
          <a:xfrm>
            <a:off x="1113233" y="514351"/>
            <a:ext cx="7514100" cy="2172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700"/>
              <a:buFont typeface="Corbel"/>
              <a:buNone/>
            </a:pPr>
            <a:r>
              <a:rPr lang="en" sz="2700"/>
              <a:t> </a:t>
            </a:r>
            <a:endParaRPr sz="2700"/>
          </a:p>
        </p:txBody>
      </p:sp>
      <p:sp>
        <p:nvSpPr>
          <p:cNvPr id="377" name="Google Shape;377;p22"/>
          <p:cNvSpPr txBox="1"/>
          <p:nvPr>
            <p:ph idx="1" type="body"/>
          </p:nvPr>
        </p:nvSpPr>
        <p:spPr>
          <a:xfrm>
            <a:off x="1113232" y="678181"/>
            <a:ext cx="7514100" cy="3665400"/>
          </a:xfrm>
          <a:prstGeom prst="rect">
            <a:avLst/>
          </a:prstGeom>
          <a:noFill/>
          <a:ln>
            <a:noFill/>
          </a:ln>
        </p:spPr>
        <p:txBody>
          <a:bodyPr anchorCtr="0" anchor="ctr" bIns="34275" lIns="68575" spcFirstLastPara="1" rIns="68575" wrap="square" tIns="34275">
            <a:noAutofit/>
          </a:bodyPr>
          <a:lstStyle/>
          <a:p>
            <a:pPr indent="-215900" lvl="0" marL="215900" rtl="0" algn="l">
              <a:spcBef>
                <a:spcPts val="300"/>
              </a:spcBef>
              <a:spcAft>
                <a:spcPts val="0"/>
              </a:spcAft>
              <a:buSzPts val="2000"/>
              <a:buChar char="●"/>
            </a:pPr>
            <a:r>
              <a:rPr lang="en"/>
              <a:t>Bees cannot see in complete darkness. </a:t>
            </a:r>
            <a:endParaRPr/>
          </a:p>
          <a:p>
            <a:pPr indent="-215900" lvl="0" marL="215900" rtl="0" algn="l">
              <a:spcBef>
                <a:spcPts val="500"/>
              </a:spcBef>
              <a:spcAft>
                <a:spcPts val="0"/>
              </a:spcAft>
              <a:buSzPts val="2000"/>
              <a:buChar char="●"/>
            </a:pPr>
            <a:r>
              <a:rPr lang="en"/>
              <a:t>Bees can also easily distinguish between dark and light – making them very good at seeing edges. </a:t>
            </a:r>
            <a:endParaRPr/>
          </a:p>
          <a:p>
            <a:pPr indent="-215900" lvl="0" marL="215900" rtl="0" algn="l">
              <a:spcBef>
                <a:spcPts val="500"/>
              </a:spcBef>
              <a:spcAft>
                <a:spcPts val="0"/>
              </a:spcAft>
              <a:buSzPts val="2000"/>
              <a:buChar char="●"/>
            </a:pPr>
            <a:r>
              <a:rPr lang="en"/>
              <a:t>Many flowers have distinctive ultraviolet color patterns that are invisible to the human eye, but are incredibly eye-catching to bees.</a:t>
            </a:r>
            <a:endParaRPr/>
          </a:p>
          <a:p>
            <a:pPr indent="-215900" lvl="0" marL="215900" rtl="0" algn="l">
              <a:spcBef>
                <a:spcPts val="500"/>
              </a:spcBef>
              <a:spcAft>
                <a:spcPts val="0"/>
              </a:spcAft>
              <a:buSzPts val="2000"/>
              <a:buChar char="●"/>
            </a:pPr>
            <a:r>
              <a:rPr lang="en"/>
              <a:t>Bees can also see a color called the bee’s purple, which is a combination of yellow and ultraviolet light.</a:t>
            </a:r>
            <a:endParaRPr/>
          </a:p>
          <a:p>
            <a:pPr indent="-215900" lvl="0" marL="215900" rtl="0" algn="l">
              <a:spcBef>
                <a:spcPts val="500"/>
              </a:spcBef>
              <a:spcAft>
                <a:spcPts val="0"/>
              </a:spcAft>
              <a:buSzPts val="2000"/>
              <a:buChar char="●"/>
            </a:pPr>
            <a:r>
              <a:rPr lang="en"/>
              <a:t> Their color vision is the fastest in the animal world, five times faster than humans. So while we may have trouble distinguishing one flower in a group from another, bees don’t.</a:t>
            </a:r>
            <a:endParaRPr/>
          </a:p>
          <a:p>
            <a:pPr indent="-50800" lvl="0" marL="215900" rtl="0" algn="l">
              <a:spcBef>
                <a:spcPts val="800"/>
              </a:spcBef>
              <a:spcAft>
                <a:spcPts val="0"/>
              </a:spcAft>
              <a:buSzPts val="26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6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Can bees not only plan, but </a:t>
            </a:r>
            <a:r>
              <a:rPr i="1" lang="en" sz="2500"/>
              <a:t>imagine</a:t>
            </a:r>
            <a:r>
              <a:rPr lang="en" sz="2500"/>
              <a:t> things?</a:t>
            </a:r>
            <a:endParaRPr sz="2500"/>
          </a:p>
        </p:txBody>
      </p:sp>
      <p:sp>
        <p:nvSpPr>
          <p:cNvPr id="728" name="Google Shape;728;p67"/>
          <p:cNvSpPr txBox="1"/>
          <p:nvPr>
            <p:ph idx="1" type="body"/>
          </p:nvPr>
        </p:nvSpPr>
        <p:spPr>
          <a:xfrm>
            <a:off x="848300" y="1449625"/>
            <a:ext cx="7713000" cy="29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50">
                <a:solidFill>
                  <a:schemeClr val="dk1"/>
                </a:solidFill>
                <a:highlight>
                  <a:srgbClr val="FFFFFF"/>
                </a:highlight>
                <a:latin typeface="Georgia"/>
                <a:ea typeface="Georgia"/>
                <a:cs typeface="Georgia"/>
                <a:sym typeface="Georgia"/>
              </a:rPr>
              <a:t>They can certainly learn to associate visual patterns (such as those presented on flowers) with nectar rewards; but this </a:t>
            </a:r>
            <a:r>
              <a:rPr i="1" lang="en" sz="1750">
                <a:solidFill>
                  <a:schemeClr val="dk1"/>
                </a:solidFill>
                <a:highlight>
                  <a:srgbClr val="FFFFFF"/>
                </a:highlight>
                <a:latin typeface="Georgia"/>
                <a:ea typeface="Georgia"/>
                <a:cs typeface="Georgia"/>
                <a:sym typeface="Georgia"/>
              </a:rPr>
              <a:t>doesn’t necessarily imply that they have a little image of flowers floating around in their head.</a:t>
            </a:r>
            <a:endParaRPr i="1" sz="17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rgbClr val="FFFFFF"/>
                </a:highlight>
                <a:latin typeface="Georgia"/>
                <a:ea typeface="Georgia"/>
                <a:cs typeface="Georgia"/>
                <a:sym typeface="Georgia"/>
              </a:rPr>
              <a:t>A 2017 </a:t>
            </a:r>
            <a:r>
              <a:rPr lang="en" sz="1450">
                <a:solidFill>
                  <a:srgbClr val="1155CC"/>
                </a:solidFill>
                <a:highlight>
                  <a:srgbClr val="FFFFFF"/>
                </a:highlight>
                <a:uFill>
                  <a:noFill/>
                </a:uFill>
                <a:latin typeface="Georgia"/>
                <a:ea typeface="Georgia"/>
                <a:cs typeface="Georgia"/>
                <a:sym typeface="Georgia"/>
                <a:hlinkClick r:id="rId3"/>
              </a:rPr>
              <a:t>study</a:t>
            </a:r>
            <a:r>
              <a:rPr lang="en" sz="1450">
                <a:solidFill>
                  <a:schemeClr val="dk1"/>
                </a:solidFill>
                <a:highlight>
                  <a:srgbClr val="FFFFFF"/>
                </a:highlight>
                <a:latin typeface="Georgia"/>
                <a:ea typeface="Georgia"/>
                <a:cs typeface="Georgia"/>
                <a:sym typeface="Georgia"/>
              </a:rPr>
              <a:t> looked at </a:t>
            </a:r>
            <a:r>
              <a:rPr b="1" lang="en" sz="1450">
                <a:solidFill>
                  <a:schemeClr val="dk1"/>
                </a:solidFill>
                <a:highlight>
                  <a:srgbClr val="FFFFFF"/>
                </a:highlight>
                <a:latin typeface="Georgia"/>
                <a:ea typeface="Georgia"/>
                <a:cs typeface="Georgia"/>
                <a:sym typeface="Georgia"/>
              </a:rPr>
              <a:t>artificial neural networks</a:t>
            </a:r>
            <a:r>
              <a:rPr lang="en" sz="1450">
                <a:solidFill>
                  <a:schemeClr val="dk1"/>
                </a:solidFill>
                <a:highlight>
                  <a:srgbClr val="FFFFFF"/>
                </a:highlight>
                <a:latin typeface="Georgia"/>
                <a:ea typeface="Georgia"/>
                <a:cs typeface="Georgia"/>
                <a:sym typeface="Georgia"/>
              </a:rPr>
              <a:t>, modelled on bees’ brains, which deployed two simple feature detectors – that is, two kinds of neurons, each of which is especially sensitive to lines or edges that run in a particular direction. These algorithms were capable of recognising complex visual patterns, like a circle carved into four, with stripes running at different angles in each quadrant. </a:t>
            </a:r>
            <a:r>
              <a:rPr b="1" lang="en" sz="1450">
                <a:solidFill>
                  <a:schemeClr val="dk1"/>
                </a:solidFill>
                <a:highlight>
                  <a:srgbClr val="FFFFFF"/>
                </a:highlight>
                <a:latin typeface="Georgia"/>
                <a:ea typeface="Georgia"/>
                <a:cs typeface="Georgia"/>
                <a:sym typeface="Georgia"/>
              </a:rPr>
              <a:t>So a bee could store these complex visual patterns just by memorising the signals from these neurons – without actually storing full images in its memory.</a:t>
            </a:r>
            <a:endParaRPr b="1" sz="14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65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68"/>
          <p:cNvSpPr txBox="1"/>
          <p:nvPr>
            <p:ph idx="4294967295" type="title"/>
          </p:nvPr>
        </p:nvSpPr>
        <p:spPr>
          <a:xfrm>
            <a:off x="311700" y="45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Cognitive flexibility - improving on observed behaviour</a:t>
            </a:r>
            <a:endParaRPr sz="2700"/>
          </a:p>
        </p:txBody>
      </p:sp>
      <p:sp>
        <p:nvSpPr>
          <p:cNvPr id="734" name="Google Shape;734;p68"/>
          <p:cNvSpPr txBox="1"/>
          <p:nvPr>
            <p:ph idx="4294967295" type="body"/>
          </p:nvPr>
        </p:nvSpPr>
        <p:spPr>
          <a:xfrm>
            <a:off x="311700" y="10988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400">
              <a:solidFill>
                <a:schemeClr val="dk1"/>
              </a:solidFill>
            </a:endParaRPr>
          </a:p>
          <a:p>
            <a:pPr indent="0" lvl="0" marL="0" rtl="0" algn="l">
              <a:lnSpc>
                <a:spcPct val="100000"/>
              </a:lnSpc>
              <a:spcBef>
                <a:spcPts val="0"/>
              </a:spcBef>
              <a:spcAft>
                <a:spcPts val="0"/>
              </a:spcAft>
              <a:buNone/>
            </a:pPr>
            <a:r>
              <a:t/>
            </a:r>
            <a:endParaRPr b="1" sz="1400">
              <a:solidFill>
                <a:schemeClr val="dk1"/>
              </a:solidFill>
            </a:endParaRPr>
          </a:p>
          <a:p>
            <a:pPr indent="0" lvl="0" marL="0" rtl="0" algn="l">
              <a:lnSpc>
                <a:spcPct val="100000"/>
              </a:lnSpc>
              <a:spcBef>
                <a:spcPts val="0"/>
              </a:spcBef>
              <a:spcAft>
                <a:spcPts val="0"/>
              </a:spcAft>
              <a:buNone/>
            </a:pPr>
            <a:r>
              <a:rPr b="1" lang="en" sz="1400">
                <a:solidFill>
                  <a:schemeClr val="dk1"/>
                </a:solidFill>
              </a:rPr>
              <a:t>Tool use among bumblebees</a:t>
            </a:r>
            <a:endParaRPr b="1"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400">
                <a:solidFill>
                  <a:schemeClr val="dk1"/>
                </a:solidFill>
                <a:latin typeface="Georgia"/>
                <a:ea typeface="Georgia"/>
                <a:cs typeface="Georgia"/>
                <a:sym typeface="Georgia"/>
              </a:rPr>
              <a:t>Experiment:</a:t>
            </a:r>
            <a:endParaRPr b="1" sz="1400">
              <a:solidFill>
                <a:schemeClr val="dk1"/>
              </a:solidFill>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B</a:t>
            </a:r>
            <a:r>
              <a:rPr lang="en" sz="1400">
                <a:solidFill>
                  <a:schemeClr val="dk1"/>
                </a:solidFill>
                <a:highlight>
                  <a:schemeClr val="lt1"/>
                </a:highlight>
                <a:latin typeface="Georgia"/>
                <a:ea typeface="Georgia"/>
                <a:cs typeface="Georgia"/>
                <a:sym typeface="Georgia"/>
              </a:rPr>
              <a:t>umblebees were required to transport a small ball to a defined </a:t>
            </a:r>
            <a:endParaRPr sz="1400">
              <a:solidFill>
                <a:schemeClr val="dk1"/>
              </a:solidFill>
              <a:highlight>
                <a:schemeClr val="lt1"/>
              </a:highlight>
              <a:latin typeface="Georgia"/>
              <a:ea typeface="Georgia"/>
              <a:cs typeface="Georgia"/>
              <a:sym typeface="Georgia"/>
            </a:endParaRPr>
          </a:p>
          <a:p>
            <a:pPr indent="0" lvl="0" marL="0" rtl="0" algn="l">
              <a:lnSpc>
                <a:spcPct val="100000"/>
              </a:lnSpc>
              <a:spcBef>
                <a:spcPts val="0"/>
              </a:spcBef>
              <a:spcAft>
                <a:spcPts val="0"/>
              </a:spcAft>
              <a:buNone/>
            </a:pPr>
            <a:r>
              <a:rPr lang="en" sz="1400">
                <a:solidFill>
                  <a:schemeClr val="dk1"/>
                </a:solidFill>
                <a:highlight>
                  <a:schemeClr val="lt1"/>
                </a:highlight>
                <a:latin typeface="Georgia"/>
                <a:ea typeface="Georgia"/>
                <a:cs typeface="Georgia"/>
                <a:sym typeface="Georgia"/>
              </a:rPr>
              <a:t>location to receive a sugar reward.</a:t>
            </a:r>
            <a:endParaRPr sz="1400">
              <a:solidFill>
                <a:schemeClr val="dk1"/>
              </a:solidFill>
              <a:highlight>
                <a:schemeClr val="lt1"/>
              </a:highlight>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n" sz="1350">
                <a:solidFill>
                  <a:schemeClr val="dk1"/>
                </a:solidFill>
                <a:highlight>
                  <a:srgbClr val="FFFFFF"/>
                </a:highlight>
                <a:latin typeface="Georgia"/>
                <a:ea typeface="Georgia"/>
                <a:cs typeface="Georgia"/>
                <a:sym typeface="Georgia"/>
              </a:rPr>
              <a:t>The bees used social learning to solve the task by watching skilled </a:t>
            </a:r>
            <a:endParaRPr sz="13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50">
                <a:solidFill>
                  <a:schemeClr val="dk1"/>
                </a:solidFill>
                <a:highlight>
                  <a:srgbClr val="FFFFFF"/>
                </a:highlight>
                <a:latin typeface="Georgia"/>
                <a:ea typeface="Georgia"/>
                <a:cs typeface="Georgia"/>
                <a:sym typeface="Georgia"/>
              </a:rPr>
              <a:t>demonstrator bees: they observed that they could move one of three</a:t>
            </a:r>
            <a:endParaRPr sz="13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50">
                <a:solidFill>
                  <a:schemeClr val="dk1"/>
                </a:solidFill>
                <a:highlight>
                  <a:srgbClr val="FFFFFF"/>
                </a:highlight>
                <a:latin typeface="Georgia"/>
                <a:ea typeface="Georgia"/>
                <a:cs typeface="Georgia"/>
                <a:sym typeface="Georgia"/>
              </a:rPr>
              <a:t>possible balls (the furthest one from the centre) into the central reward </a:t>
            </a:r>
            <a:endParaRPr sz="13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350">
                <a:solidFill>
                  <a:schemeClr val="dk1"/>
                </a:solidFill>
                <a:highlight>
                  <a:srgbClr val="FFFFFF"/>
                </a:highlight>
                <a:latin typeface="Georgia"/>
                <a:ea typeface="Georgia"/>
                <a:cs typeface="Georgia"/>
                <a:sym typeface="Georgia"/>
              </a:rPr>
              <a:t>area to obtain the reward.</a:t>
            </a:r>
            <a:endParaRPr sz="11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br>
              <a:rPr lang="en"/>
            </a:br>
            <a:r>
              <a:rPr lang="en"/>
              <a:t>What did the observer bees do?</a:t>
            </a:r>
            <a:br>
              <a:rPr lang="en"/>
            </a:br>
            <a:r>
              <a:rPr lang="en" sz="1650">
                <a:solidFill>
                  <a:schemeClr val="dk1"/>
                </a:solidFill>
                <a:highlight>
                  <a:srgbClr val="FFFFFF"/>
                </a:highlight>
                <a:latin typeface="Georgia"/>
                <a:ea typeface="Georgia"/>
                <a:cs typeface="Georgia"/>
                <a:sym typeface="Georgia"/>
              </a:rPr>
              <a:t>When later tested on their own, the observer bees did not choose the furthest ball from the centre, but its closest one. </a:t>
            </a:r>
            <a:endParaRPr/>
          </a:p>
          <a:p>
            <a:pPr indent="0" lvl="0" marL="0" rtl="0" algn="l">
              <a:spcBef>
                <a:spcPts val="1600"/>
              </a:spcBef>
              <a:spcAft>
                <a:spcPts val="1600"/>
              </a:spcAft>
              <a:buNone/>
            </a:pPr>
            <a:r>
              <a:t/>
            </a:r>
            <a:endParaRPr/>
          </a:p>
        </p:txBody>
      </p:sp>
      <p:pic>
        <p:nvPicPr>
          <p:cNvPr id="735" name="Google Shape;735;p68"/>
          <p:cNvPicPr preferRelativeResize="0"/>
          <p:nvPr/>
        </p:nvPicPr>
        <p:blipFill>
          <a:blip r:embed="rId3">
            <a:alphaModFix/>
          </a:blip>
          <a:stretch>
            <a:fillRect/>
          </a:stretch>
        </p:blipFill>
        <p:spPr>
          <a:xfrm>
            <a:off x="6158712" y="1442050"/>
            <a:ext cx="2597625" cy="2259375"/>
          </a:xfrm>
          <a:prstGeom prst="rect">
            <a:avLst/>
          </a:prstGeom>
          <a:noFill/>
          <a:ln>
            <a:noFill/>
          </a:ln>
        </p:spPr>
      </p:pic>
      <p:sp>
        <p:nvSpPr>
          <p:cNvPr id="736" name="Google Shape;736;p68"/>
          <p:cNvSpPr txBox="1"/>
          <p:nvPr/>
        </p:nvSpPr>
        <p:spPr>
          <a:xfrm>
            <a:off x="6679000" y="3371725"/>
            <a:ext cx="15570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Training the bee</a:t>
            </a:r>
            <a:endParaRPr>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69"/>
          <p:cNvSpPr txBox="1"/>
          <p:nvPr>
            <p:ph idx="4294967295" type="title"/>
          </p:nvPr>
        </p:nvSpPr>
        <p:spPr>
          <a:xfrm>
            <a:off x="311700" y="237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they really smart?</a:t>
            </a:r>
            <a:endParaRPr/>
          </a:p>
          <a:p>
            <a:pPr indent="0" lvl="0" marL="0" rtl="0" algn="l">
              <a:spcBef>
                <a:spcPts val="0"/>
              </a:spcBef>
              <a:spcAft>
                <a:spcPts val="0"/>
              </a:spcAft>
              <a:buNone/>
            </a:pPr>
            <a:r>
              <a:t/>
            </a:r>
            <a:endParaRPr/>
          </a:p>
        </p:txBody>
      </p:sp>
      <p:sp>
        <p:nvSpPr>
          <p:cNvPr id="742" name="Google Shape;742;p69"/>
          <p:cNvSpPr txBox="1"/>
          <p:nvPr>
            <p:ph idx="4294967295" type="body"/>
          </p:nvPr>
        </p:nvSpPr>
        <p:spPr>
          <a:xfrm>
            <a:off x="311700" y="949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chemeClr val="dk1"/>
                </a:solidFill>
                <a:highlight>
                  <a:srgbClr val="FFFFFF"/>
                </a:highlight>
                <a:latin typeface="Georgia"/>
                <a:ea typeface="Georgia"/>
                <a:cs typeface="Georgia"/>
                <a:sym typeface="Georgia"/>
              </a:rPr>
              <a:t>They did this even when the closest ball was coloured </a:t>
            </a:r>
            <a:r>
              <a:rPr lang="en" sz="1450">
                <a:solidFill>
                  <a:srgbClr val="000000"/>
                </a:solidFill>
                <a:highlight>
                  <a:srgbClr val="FFFF00"/>
                </a:highlight>
                <a:latin typeface="Georgia"/>
                <a:ea typeface="Georgia"/>
                <a:cs typeface="Georgia"/>
                <a:sym typeface="Georgia"/>
              </a:rPr>
              <a:t>black</a:t>
            </a:r>
            <a:r>
              <a:rPr lang="en" sz="1450">
                <a:solidFill>
                  <a:schemeClr val="dk1"/>
                </a:solidFill>
                <a:highlight>
                  <a:srgbClr val="FFFFFF"/>
                </a:highlight>
                <a:latin typeface="Georgia"/>
                <a:ea typeface="Georgia"/>
                <a:cs typeface="Georgia"/>
                <a:sym typeface="Georgia"/>
              </a:rPr>
              <a:t> instead of the </a:t>
            </a:r>
            <a:r>
              <a:rPr lang="en" sz="1450">
                <a:solidFill>
                  <a:srgbClr val="FFFF00"/>
                </a:solidFill>
                <a:highlight>
                  <a:srgbClr val="000000"/>
                </a:highlight>
                <a:latin typeface="Georgia"/>
                <a:ea typeface="Georgia"/>
                <a:cs typeface="Georgia"/>
                <a:sym typeface="Georgia"/>
              </a:rPr>
              <a:t>yellow</a:t>
            </a:r>
            <a:endParaRPr sz="1450">
              <a:solidFill>
                <a:srgbClr val="FFFF00"/>
              </a:solidFill>
              <a:highlight>
                <a:srgbClr val="000000"/>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rgbClr val="FFFFFF"/>
                </a:highlight>
                <a:latin typeface="Georgia"/>
                <a:ea typeface="Georgia"/>
                <a:cs typeface="Georgia"/>
                <a:sym typeface="Georgia"/>
              </a:rPr>
              <a:t>they’d been trained on. Importantly, observers had no prior experience with rolling the balls themselves (that is, no opportunity for trial-and-error learning). </a:t>
            </a:r>
            <a:endParaRPr sz="14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4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rgbClr val="FFFFFF"/>
                </a:highlight>
                <a:latin typeface="Georgia"/>
                <a:ea typeface="Georgia"/>
                <a:cs typeface="Georgia"/>
                <a:sym typeface="Georgia"/>
              </a:rPr>
              <a:t>These results indicated that instead of simply ‘aping’ a learned technique, bumblebees spontaneously improved on the strategy used by their instructor.  </a:t>
            </a:r>
            <a:endParaRPr/>
          </a:p>
        </p:txBody>
      </p:sp>
      <p:pic>
        <p:nvPicPr>
          <p:cNvPr id="743" name="Google Shape;743;p69"/>
          <p:cNvPicPr preferRelativeResize="0"/>
          <p:nvPr/>
        </p:nvPicPr>
        <p:blipFill>
          <a:blip r:embed="rId3">
            <a:alphaModFix/>
          </a:blip>
          <a:stretch>
            <a:fillRect/>
          </a:stretch>
        </p:blipFill>
        <p:spPr>
          <a:xfrm>
            <a:off x="673675" y="2949263"/>
            <a:ext cx="2502370" cy="1874124"/>
          </a:xfrm>
          <a:prstGeom prst="rect">
            <a:avLst/>
          </a:prstGeom>
          <a:noFill/>
          <a:ln>
            <a:noFill/>
          </a:ln>
        </p:spPr>
      </p:pic>
      <p:sp>
        <p:nvSpPr>
          <p:cNvPr id="744" name="Google Shape;744;p69"/>
          <p:cNvSpPr txBox="1"/>
          <p:nvPr/>
        </p:nvSpPr>
        <p:spPr>
          <a:xfrm>
            <a:off x="681875" y="4365775"/>
            <a:ext cx="2610000" cy="8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Observer bee learning from the trained  bee and then getting sugar as a reward</a:t>
            </a:r>
            <a:endParaRPr sz="1000">
              <a:solidFill>
                <a:srgbClr val="FFFFFF"/>
              </a:solidFill>
            </a:endParaRPr>
          </a:p>
        </p:txBody>
      </p:sp>
      <p:pic>
        <p:nvPicPr>
          <p:cNvPr id="745" name="Google Shape;745;p69"/>
          <p:cNvPicPr preferRelativeResize="0"/>
          <p:nvPr/>
        </p:nvPicPr>
        <p:blipFill>
          <a:blip r:embed="rId4">
            <a:alphaModFix/>
          </a:blip>
          <a:stretch>
            <a:fillRect/>
          </a:stretch>
        </p:blipFill>
        <p:spPr>
          <a:xfrm>
            <a:off x="5623275" y="2949275"/>
            <a:ext cx="2451700" cy="1975100"/>
          </a:xfrm>
          <a:prstGeom prst="rect">
            <a:avLst/>
          </a:prstGeom>
          <a:noFill/>
          <a:ln>
            <a:noFill/>
          </a:ln>
        </p:spPr>
      </p:pic>
      <p:sp>
        <p:nvSpPr>
          <p:cNvPr id="746" name="Google Shape;746;p69"/>
          <p:cNvSpPr txBox="1"/>
          <p:nvPr/>
        </p:nvSpPr>
        <p:spPr>
          <a:xfrm>
            <a:off x="5623275" y="4505275"/>
            <a:ext cx="2272800" cy="7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Bee chose the closest ball,not the furthest one</a:t>
            </a:r>
            <a:endParaRPr sz="1100">
              <a:solidFill>
                <a:srgbClr val="FFFFFF"/>
              </a:solidFill>
            </a:endParaRPr>
          </a:p>
        </p:txBody>
      </p:sp>
      <p:sp>
        <p:nvSpPr>
          <p:cNvPr id="747" name="Google Shape;747;p69"/>
          <p:cNvSpPr txBox="1"/>
          <p:nvPr/>
        </p:nvSpPr>
        <p:spPr>
          <a:xfrm>
            <a:off x="3554275" y="2995900"/>
            <a:ext cx="1806600" cy="166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50">
                <a:solidFill>
                  <a:schemeClr val="dk1"/>
                </a:solidFill>
                <a:highlight>
                  <a:srgbClr val="FFFFFF"/>
                </a:highlight>
                <a:latin typeface="Georgia"/>
                <a:ea typeface="Georgia"/>
                <a:cs typeface="Georgia"/>
                <a:sym typeface="Georgia"/>
              </a:rPr>
              <a:t>T</a:t>
            </a:r>
            <a:r>
              <a:rPr lang="en" sz="1450">
                <a:solidFill>
                  <a:schemeClr val="dk1"/>
                </a:solidFill>
                <a:highlight>
                  <a:srgbClr val="FFFFFF"/>
                </a:highlight>
                <a:latin typeface="Georgia"/>
                <a:ea typeface="Georgia"/>
                <a:cs typeface="Georgia"/>
                <a:sym typeface="Georgia"/>
              </a:rPr>
              <a:t>hey had an appreciation of the outcome of their actions.</a:t>
            </a:r>
            <a:endParaRPr sz="14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450">
              <a:solidFill>
                <a:schemeClr val="dk1"/>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1" lang="en" sz="1450">
                <a:solidFill>
                  <a:schemeClr val="dk1"/>
                </a:solidFill>
                <a:highlight>
                  <a:srgbClr val="FFFFFF"/>
                </a:highlight>
                <a:latin typeface="Georgia"/>
                <a:ea typeface="Georgia"/>
                <a:cs typeface="Georgia"/>
                <a:sym typeface="Georgia"/>
              </a:rPr>
              <a:t>Ball in the Goal!</a:t>
            </a:r>
            <a:endParaRPr b="1" sz="14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70"/>
          <p:cNvSpPr txBox="1"/>
          <p:nvPr>
            <p:ph type="title"/>
          </p:nvPr>
        </p:nvSpPr>
        <p:spPr>
          <a:xfrm>
            <a:off x="1378975" y="6415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Making in bees</a:t>
            </a:r>
            <a:endParaRPr/>
          </a:p>
        </p:txBody>
      </p:sp>
      <p:sp>
        <p:nvSpPr>
          <p:cNvPr id="753" name="Google Shape;753;p70"/>
          <p:cNvSpPr txBox="1"/>
          <p:nvPr>
            <p:ph idx="1" type="body"/>
          </p:nvPr>
        </p:nvSpPr>
        <p:spPr>
          <a:xfrm>
            <a:off x="311700" y="1152475"/>
            <a:ext cx="5132100" cy="36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a:t>
            </a:r>
            <a:r>
              <a:rPr lang="en" sz="1700"/>
              <a:t>Cognitive aspect of comb building:</a:t>
            </a:r>
            <a:endParaRPr sz="1700"/>
          </a:p>
          <a:p>
            <a:pPr indent="0" lvl="0" marL="0" rtl="0" algn="l">
              <a:spcBef>
                <a:spcPts val="1600"/>
              </a:spcBef>
              <a:spcAft>
                <a:spcPts val="0"/>
              </a:spcAft>
              <a:buNone/>
            </a:pPr>
            <a:r>
              <a:rPr lang="en" sz="1550">
                <a:solidFill>
                  <a:schemeClr val="dk1"/>
                </a:solidFill>
                <a:highlight>
                  <a:srgbClr val="FFFFFF"/>
                </a:highlight>
                <a:latin typeface="Georgia"/>
                <a:ea typeface="Georgia"/>
                <a:cs typeface="Georgia"/>
                <a:sym typeface="Georgia"/>
              </a:rPr>
              <a:t>While honeybees were busy building the (normally two-dimensional) honeycomb, Huber’s team placed glass panes into the path of the construction. </a:t>
            </a:r>
            <a:r>
              <a:rPr lang="en" sz="1150">
                <a:solidFill>
                  <a:schemeClr val="dk1"/>
                </a:solidFill>
                <a:highlight>
                  <a:srgbClr val="FFFFFF"/>
                </a:highlight>
                <a:latin typeface="Georgia"/>
                <a:ea typeface="Georgia"/>
                <a:cs typeface="Georgia"/>
                <a:sym typeface="Georgia"/>
              </a:rPr>
              <a:t>(Glass is a poor surface on which to attach wax.) </a:t>
            </a:r>
            <a:endParaRPr sz="11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50">
                <a:solidFill>
                  <a:schemeClr val="dk1"/>
                </a:solidFill>
                <a:highlight>
                  <a:srgbClr val="FFFFFF"/>
                </a:highlight>
                <a:latin typeface="Georgia"/>
                <a:ea typeface="Georgia"/>
                <a:cs typeface="Georgia"/>
                <a:sym typeface="Georgia"/>
              </a:rPr>
              <a:t>The honeybees took </a:t>
            </a:r>
            <a:r>
              <a:rPr b="1" lang="en" sz="1550">
                <a:solidFill>
                  <a:schemeClr val="dk1"/>
                </a:solidFill>
                <a:highlight>
                  <a:srgbClr val="FFFFFF"/>
                </a:highlight>
                <a:latin typeface="Georgia"/>
                <a:ea typeface="Georgia"/>
                <a:cs typeface="Georgia"/>
                <a:sym typeface="Georgia"/>
              </a:rPr>
              <a:t>corrective action</a:t>
            </a:r>
            <a:r>
              <a:rPr lang="en" sz="1550">
                <a:solidFill>
                  <a:schemeClr val="dk1"/>
                </a:solidFill>
                <a:highlight>
                  <a:srgbClr val="FFFFFF"/>
                </a:highlight>
                <a:latin typeface="Georgia"/>
                <a:ea typeface="Georgia"/>
                <a:cs typeface="Georgia"/>
                <a:sym typeface="Georgia"/>
              </a:rPr>
              <a:t> long before they had reached the glass: they rotated the entire composition by 90 degrees so as to attach the comb to the nearest wooden surface. Apparently, the bees had extrapolated from their current location to the target zone, and </a:t>
            </a:r>
            <a:r>
              <a:rPr b="1" lang="en" sz="1550">
                <a:solidFill>
                  <a:schemeClr val="dk1"/>
                </a:solidFill>
                <a:highlight>
                  <a:srgbClr val="FFFFFF"/>
                </a:highlight>
                <a:latin typeface="Georgia"/>
                <a:ea typeface="Georgia"/>
                <a:cs typeface="Georgia"/>
                <a:sym typeface="Georgia"/>
              </a:rPr>
              <a:t>tried to avoid a suboptimal result.</a:t>
            </a:r>
            <a:endParaRPr b="1" sz="15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b="1" sz="1400">
              <a:solidFill>
                <a:schemeClr val="dk1"/>
              </a:solidFill>
              <a:highlight>
                <a:schemeClr val="lt1"/>
              </a:highlight>
              <a:latin typeface="Georgia"/>
              <a:ea typeface="Georgia"/>
              <a:cs typeface="Georgia"/>
              <a:sym typeface="Georgia"/>
            </a:endParaRPr>
          </a:p>
          <a:p>
            <a:pPr indent="0" lvl="0" marL="0" rtl="0" algn="l">
              <a:spcBef>
                <a:spcPts val="0"/>
              </a:spcBef>
              <a:spcAft>
                <a:spcPts val="1600"/>
              </a:spcAft>
              <a:buNone/>
            </a:pPr>
            <a:r>
              <a:t/>
            </a:r>
            <a:endParaRPr/>
          </a:p>
        </p:txBody>
      </p:sp>
      <p:pic>
        <p:nvPicPr>
          <p:cNvPr id="754" name="Google Shape;754;p70"/>
          <p:cNvPicPr preferRelativeResize="0"/>
          <p:nvPr/>
        </p:nvPicPr>
        <p:blipFill>
          <a:blip r:embed="rId3">
            <a:alphaModFix/>
          </a:blip>
          <a:stretch>
            <a:fillRect/>
          </a:stretch>
        </p:blipFill>
        <p:spPr>
          <a:xfrm>
            <a:off x="5443913" y="1071475"/>
            <a:ext cx="3453012" cy="341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23"/>
          <p:cNvSpPr txBox="1"/>
          <p:nvPr>
            <p:ph type="ctrTitle"/>
          </p:nvPr>
        </p:nvSpPr>
        <p:spPr>
          <a:xfrm>
            <a:off x="1213425" y="553491"/>
            <a:ext cx="5775000" cy="6573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4100"/>
              <a:buFont typeface="Corbel"/>
              <a:buNone/>
            </a:pPr>
            <a:r>
              <a:rPr lang="en" sz="2800">
                <a:solidFill>
                  <a:srgbClr val="FFFFFF"/>
                </a:solidFill>
              </a:rPr>
              <a:t>Do bees see shapes?</a:t>
            </a:r>
            <a:endParaRPr sz="2800">
              <a:solidFill>
                <a:srgbClr val="FFFFFF"/>
              </a:solidFill>
            </a:endParaRPr>
          </a:p>
        </p:txBody>
      </p:sp>
      <p:sp>
        <p:nvSpPr>
          <p:cNvPr id="383" name="Google Shape;383;p23"/>
          <p:cNvSpPr txBox="1"/>
          <p:nvPr>
            <p:ph idx="1" type="subTitle"/>
          </p:nvPr>
        </p:nvSpPr>
        <p:spPr>
          <a:xfrm>
            <a:off x="977100" y="1357828"/>
            <a:ext cx="7189800" cy="3517200"/>
          </a:xfrm>
          <a:prstGeom prst="rect">
            <a:avLst/>
          </a:prstGeom>
          <a:noFill/>
          <a:ln>
            <a:noFill/>
          </a:ln>
        </p:spPr>
        <p:txBody>
          <a:bodyPr anchorCtr="0" anchor="t" bIns="34275" lIns="68575" spcFirstLastPara="1" rIns="68575" wrap="square" tIns="34275">
            <a:noAutofit/>
          </a:bodyPr>
          <a:lstStyle/>
          <a:p>
            <a:pPr indent="-330200" lvl="0" marL="457200" rtl="0" algn="l">
              <a:spcBef>
                <a:spcPts val="0"/>
              </a:spcBef>
              <a:spcAft>
                <a:spcPts val="0"/>
              </a:spcAft>
              <a:buClr>
                <a:srgbClr val="FFFFFF"/>
              </a:buClr>
              <a:buSzPts val="1600"/>
              <a:buChar char="•"/>
            </a:pPr>
            <a:r>
              <a:rPr lang="en" sz="1600">
                <a:solidFill>
                  <a:srgbClr val="FFFFFF"/>
                </a:solidFill>
              </a:rPr>
              <a:t>Many experiments were conducted with different colors, patterns, textures with rewarding and non-rewarding parts which showed the following  results.</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Bees do not remember shapes as whole shapes, although they discriminate between two shapes.</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The bees learn first the most preferred cue, even if they learn to avoid it. This can give the false impression that they learn to prefer the rewarded pattern.</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When presented with a choice between two patterns, one of which is rewarded and the other not, the bees ignore most of the cues because they are displayed on both targets. The bees learn them on one target and unlearn them on the other. </a:t>
            </a:r>
            <a:endParaRPr sz="1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24"/>
          <p:cNvSpPr txBox="1"/>
          <p:nvPr>
            <p:ph type="title"/>
          </p:nvPr>
        </p:nvSpPr>
        <p:spPr>
          <a:xfrm>
            <a:off x="1113233" y="514350"/>
            <a:ext cx="7514100" cy="151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700"/>
              <a:buFont typeface="Corbel"/>
              <a:buNone/>
            </a:pPr>
            <a:r>
              <a:rPr lang="en" sz="2700"/>
              <a:t>    </a:t>
            </a:r>
            <a:br>
              <a:rPr lang="en" sz="2700"/>
            </a:br>
            <a:endParaRPr sz="2700"/>
          </a:p>
        </p:txBody>
      </p:sp>
      <p:sp>
        <p:nvSpPr>
          <p:cNvPr id="389" name="Google Shape;389;p24"/>
          <p:cNvSpPr txBox="1"/>
          <p:nvPr>
            <p:ph idx="1" type="body"/>
          </p:nvPr>
        </p:nvSpPr>
        <p:spPr>
          <a:xfrm>
            <a:off x="500549" y="665850"/>
            <a:ext cx="8142900" cy="4047900"/>
          </a:xfrm>
          <a:prstGeom prst="rect">
            <a:avLst/>
          </a:prstGeom>
          <a:noFill/>
          <a:ln>
            <a:noFill/>
          </a:ln>
        </p:spPr>
        <p:txBody>
          <a:bodyPr anchorCtr="0" anchor="ctr" bIns="34275" lIns="68575" spcFirstLastPara="1" rIns="68575" wrap="square" tIns="34275">
            <a:noAutofit/>
          </a:bodyPr>
          <a:lstStyle/>
          <a:p>
            <a:pPr indent="-215900" lvl="0" marL="215900" rtl="0" algn="l">
              <a:spcBef>
                <a:spcPts val="300"/>
              </a:spcBef>
              <a:spcAft>
                <a:spcPts val="0"/>
              </a:spcAft>
              <a:buSzPts val="2000"/>
              <a:buChar char="●"/>
            </a:pPr>
            <a:r>
              <a:rPr lang="en"/>
              <a:t>They also could not remember that they were rewarded on the large spot or a scattering of 40 small spots of the same colour with a total area the same as the area of the large spot.</a:t>
            </a:r>
            <a:endParaRPr/>
          </a:p>
          <a:p>
            <a:pPr indent="-215900" lvl="0" marL="215900" rtl="0" algn="l">
              <a:spcBef>
                <a:spcPts val="500"/>
              </a:spcBef>
              <a:spcAft>
                <a:spcPts val="0"/>
              </a:spcAft>
              <a:buSzPts val="2000"/>
              <a:buChar char="●"/>
            </a:pPr>
            <a:r>
              <a:rPr lang="en"/>
              <a:t>They had learned only the colour cue, not its shape, position or modulation. The trained bees scarcely notice if the colours are reversed.</a:t>
            </a:r>
            <a:endParaRPr/>
          </a:p>
          <a:p>
            <a:pPr indent="-215900" lvl="0" marL="215900" rtl="0" algn="l">
              <a:spcBef>
                <a:spcPts val="500"/>
              </a:spcBef>
              <a:spcAft>
                <a:spcPts val="0"/>
              </a:spcAft>
              <a:buSzPts val="2000"/>
              <a:buChar char="●"/>
            </a:pPr>
            <a:r>
              <a:rPr lang="en"/>
              <a:t>They could scarcely distinguish the training target from its mirror image.</a:t>
            </a:r>
            <a:endParaRPr/>
          </a:p>
          <a:p>
            <a:pPr indent="-215900" lvl="0" marL="215900" rtl="0" algn="l">
              <a:spcBef>
                <a:spcPts val="500"/>
              </a:spcBef>
              <a:spcAft>
                <a:spcPts val="0"/>
              </a:spcAft>
              <a:buSzPts val="2000"/>
              <a:buChar char="●"/>
            </a:pPr>
            <a:r>
              <a:rPr lang="en"/>
              <a:t>Further experimentation revealed that our initial mistake in the intuitive conclusion that the bees had learned the shapes and the colours.</a:t>
            </a:r>
            <a:endParaRPr/>
          </a:p>
          <a:p>
            <a:pPr indent="-215900" lvl="0" marL="215900" rtl="0" algn="l">
              <a:spcBef>
                <a:spcPts val="500"/>
              </a:spcBef>
              <a:spcAft>
                <a:spcPts val="0"/>
              </a:spcAft>
              <a:buSzPts val="2000"/>
              <a:buChar char="●"/>
            </a:pPr>
            <a:r>
              <a:rPr lang="en"/>
              <a:t>however, that bees cannot learn two colours, it was shown that the bees could learn a difference between the same two colours.</a:t>
            </a:r>
            <a:endParaRPr/>
          </a:p>
          <a:p>
            <a:pPr indent="-50800" lvl="0" marL="215900" rtl="0" algn="l">
              <a:spcBef>
                <a:spcPts val="800"/>
              </a:spcBef>
              <a:spcAft>
                <a:spcPts val="0"/>
              </a:spcAft>
              <a:buSzPts val="26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25"/>
          <p:cNvSpPr txBox="1"/>
          <p:nvPr>
            <p:ph type="title"/>
          </p:nvPr>
        </p:nvSpPr>
        <p:spPr>
          <a:xfrm>
            <a:off x="1113233" y="259673"/>
            <a:ext cx="7514100" cy="1058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4100"/>
              <a:buFont typeface="Corbel"/>
              <a:buNone/>
            </a:pPr>
            <a:r>
              <a:rPr lang="en"/>
              <a:t>What about symmetry?</a:t>
            </a:r>
            <a:endParaRPr/>
          </a:p>
        </p:txBody>
      </p:sp>
      <p:sp>
        <p:nvSpPr>
          <p:cNvPr id="395" name="Google Shape;395;p25"/>
          <p:cNvSpPr txBox="1"/>
          <p:nvPr>
            <p:ph idx="1" type="body"/>
          </p:nvPr>
        </p:nvSpPr>
        <p:spPr>
          <a:xfrm>
            <a:off x="1113232" y="1418209"/>
            <a:ext cx="7514100" cy="2925300"/>
          </a:xfrm>
          <a:prstGeom prst="rect">
            <a:avLst/>
          </a:prstGeom>
          <a:noFill/>
          <a:ln>
            <a:noFill/>
          </a:ln>
        </p:spPr>
        <p:txBody>
          <a:bodyPr anchorCtr="0" anchor="ctr" bIns="34275" lIns="68575" spcFirstLastPara="1" rIns="68575" wrap="square" tIns="34275">
            <a:noAutofit/>
          </a:bodyPr>
          <a:lstStyle/>
          <a:p>
            <a:pPr indent="-215900" lvl="0" marL="215900" rtl="0" algn="l">
              <a:spcBef>
                <a:spcPts val="0"/>
              </a:spcBef>
              <a:spcAft>
                <a:spcPts val="0"/>
              </a:spcAft>
              <a:buSzPts val="2600"/>
              <a:buChar char="●"/>
            </a:pPr>
            <a:r>
              <a:rPr lang="en"/>
              <a:t>Bees discriminate the inversion of the black triangle if the centres are at different positions in the vertical direction.</a:t>
            </a:r>
            <a:endParaRPr/>
          </a:p>
          <a:p>
            <a:pPr indent="-50800" lvl="0" marL="215900" rtl="0" algn="l">
              <a:spcBef>
                <a:spcPts val="800"/>
              </a:spcBef>
              <a:spcAft>
                <a:spcPts val="0"/>
              </a:spcAft>
              <a:buSzPts val="2600"/>
              <a:buNone/>
            </a:pPr>
            <a:r>
              <a:t/>
            </a:r>
            <a:endParaRPr/>
          </a:p>
          <a:p>
            <a:pPr indent="-50800" lvl="0" marL="215900" rtl="0" algn="l">
              <a:spcBef>
                <a:spcPts val="800"/>
              </a:spcBef>
              <a:spcAft>
                <a:spcPts val="0"/>
              </a:spcAft>
              <a:buSzPts val="2600"/>
              <a:buNone/>
            </a:pPr>
            <a:r>
              <a:t/>
            </a:r>
            <a:endParaRPr/>
          </a:p>
          <a:p>
            <a:pPr indent="-215900" lvl="0" marL="215900" rtl="0" algn="l">
              <a:spcBef>
                <a:spcPts val="800"/>
              </a:spcBef>
              <a:spcAft>
                <a:spcPts val="0"/>
              </a:spcAft>
              <a:buSzPts val="2600"/>
              <a:buChar char="●"/>
            </a:pPr>
            <a:r>
              <a:rPr lang="en"/>
              <a:t>They fail to learn when the centres are at the same height. </a:t>
            </a:r>
            <a:endParaRPr/>
          </a:p>
          <a:p>
            <a:pPr indent="-50800" lvl="0" marL="215900" rtl="0" algn="l">
              <a:spcBef>
                <a:spcPts val="800"/>
              </a:spcBef>
              <a:spcAft>
                <a:spcPts val="0"/>
              </a:spcAft>
              <a:buSzPts val="2600"/>
              <a:buNone/>
            </a:pPr>
            <a:r>
              <a:t/>
            </a:r>
            <a:endParaRPr/>
          </a:p>
        </p:txBody>
      </p:sp>
      <p:pic>
        <p:nvPicPr>
          <p:cNvPr id="396" name="Google Shape;396;p25"/>
          <p:cNvPicPr preferRelativeResize="0"/>
          <p:nvPr/>
        </p:nvPicPr>
        <p:blipFill rotWithShape="1">
          <a:blip r:embed="rId3">
            <a:alphaModFix/>
          </a:blip>
          <a:srcRect b="0" l="0" r="0" t="0"/>
          <a:stretch/>
        </p:blipFill>
        <p:spPr>
          <a:xfrm>
            <a:off x="6209679" y="2212036"/>
            <a:ext cx="2417654" cy="1017359"/>
          </a:xfrm>
          <a:prstGeom prst="rect">
            <a:avLst/>
          </a:prstGeom>
          <a:noFill/>
          <a:ln>
            <a:noFill/>
          </a:ln>
        </p:spPr>
      </p:pic>
      <p:pic>
        <p:nvPicPr>
          <p:cNvPr id="397" name="Google Shape;397;p25"/>
          <p:cNvPicPr preferRelativeResize="0"/>
          <p:nvPr/>
        </p:nvPicPr>
        <p:blipFill rotWithShape="1">
          <a:blip r:embed="rId4">
            <a:alphaModFix/>
          </a:blip>
          <a:srcRect b="0" l="0" r="0" t="0"/>
          <a:stretch/>
        </p:blipFill>
        <p:spPr>
          <a:xfrm>
            <a:off x="6215397" y="3807618"/>
            <a:ext cx="2406223" cy="10059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26"/>
          <p:cNvSpPr txBox="1"/>
          <p:nvPr>
            <p:ph type="title"/>
          </p:nvPr>
        </p:nvSpPr>
        <p:spPr>
          <a:xfrm>
            <a:off x="986728" y="459419"/>
            <a:ext cx="7514100" cy="59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200"/>
              <a:buFont typeface="Corbel"/>
              <a:buNone/>
            </a:pPr>
            <a:r>
              <a:rPr lang="en" sz="2200"/>
              <a:t> </a:t>
            </a:r>
            <a:endParaRPr sz="2200"/>
          </a:p>
        </p:txBody>
      </p:sp>
      <p:sp>
        <p:nvSpPr>
          <p:cNvPr id="403" name="Google Shape;403;p26"/>
          <p:cNvSpPr txBox="1"/>
          <p:nvPr>
            <p:ph idx="1" type="body"/>
          </p:nvPr>
        </p:nvSpPr>
        <p:spPr>
          <a:xfrm>
            <a:off x="1158536" y="459419"/>
            <a:ext cx="7242300" cy="4461000"/>
          </a:xfrm>
          <a:prstGeom prst="rect">
            <a:avLst/>
          </a:prstGeom>
          <a:noFill/>
          <a:ln>
            <a:noFill/>
          </a:ln>
        </p:spPr>
        <p:txBody>
          <a:bodyPr anchorCtr="0" anchor="ctr" bIns="34275" lIns="68575" spcFirstLastPara="1" rIns="68575" wrap="square" tIns="34275">
            <a:noAutofit/>
          </a:bodyPr>
          <a:lstStyle/>
          <a:p>
            <a:pPr indent="-368300" lvl="0" marL="457200" rtl="0" algn="l">
              <a:spcBef>
                <a:spcPts val="0"/>
              </a:spcBef>
              <a:spcAft>
                <a:spcPts val="0"/>
              </a:spcAft>
              <a:buSzPts val="2200"/>
              <a:buChar char="-"/>
            </a:pPr>
            <a:r>
              <a:rPr lang="en"/>
              <a:t>They also fail to discriminate when black and white are interchanged. </a:t>
            </a:r>
            <a:br>
              <a:rPr lang="en"/>
            </a:br>
            <a:br>
              <a:rPr lang="en"/>
            </a:br>
            <a:endParaRPr/>
          </a:p>
          <a:p>
            <a:pPr indent="-114300" lvl="0" marL="254000" rtl="0" algn="l">
              <a:spcBef>
                <a:spcPts val="800"/>
              </a:spcBef>
              <a:spcAft>
                <a:spcPts val="0"/>
              </a:spcAft>
              <a:buSzPts val="2200"/>
              <a:buFont typeface="Arial"/>
              <a:buNone/>
            </a:pPr>
            <a:r>
              <a:t/>
            </a:r>
            <a:endParaRPr/>
          </a:p>
          <a:p>
            <a:pPr indent="-368300" lvl="0" marL="457200" rtl="0" algn="l">
              <a:spcBef>
                <a:spcPts val="800"/>
              </a:spcBef>
              <a:spcAft>
                <a:spcPts val="0"/>
              </a:spcAft>
              <a:buSzPts val="2200"/>
              <a:buChar char="-"/>
            </a:pPr>
            <a:r>
              <a:rPr lang="en"/>
              <a:t>They have difficulty discriminating the rotation of a square. </a:t>
            </a:r>
            <a:endParaRPr/>
          </a:p>
          <a:p>
            <a:pPr indent="-114300" lvl="0" marL="254000" rtl="0" algn="l">
              <a:spcBef>
                <a:spcPts val="800"/>
              </a:spcBef>
              <a:spcAft>
                <a:spcPts val="0"/>
              </a:spcAft>
              <a:buSzPts val="2200"/>
              <a:buFont typeface="Arial"/>
              <a:buNone/>
            </a:pPr>
            <a:r>
              <a:t/>
            </a:r>
            <a:endParaRPr/>
          </a:p>
          <a:p>
            <a:pPr indent="0" lvl="0" marL="0" rtl="0" algn="l">
              <a:spcBef>
                <a:spcPts val="800"/>
              </a:spcBef>
              <a:spcAft>
                <a:spcPts val="0"/>
              </a:spcAft>
              <a:buSzPts val="2200"/>
              <a:buNone/>
            </a:pPr>
            <a:r>
              <a:t/>
            </a:r>
            <a:endParaRPr/>
          </a:p>
          <a:p>
            <a:pPr indent="0" lvl="0" marL="0" rtl="0" algn="l">
              <a:spcBef>
                <a:spcPts val="800"/>
              </a:spcBef>
              <a:spcAft>
                <a:spcPts val="0"/>
              </a:spcAft>
              <a:buSzPts val="2200"/>
              <a:buNone/>
            </a:pPr>
            <a:r>
              <a:t/>
            </a:r>
            <a:endParaRPr/>
          </a:p>
          <a:p>
            <a:pPr indent="-368300" lvl="0" marL="457200" rtl="0" algn="l">
              <a:spcBef>
                <a:spcPts val="800"/>
              </a:spcBef>
              <a:spcAft>
                <a:spcPts val="0"/>
              </a:spcAft>
              <a:buSzPts val="2200"/>
              <a:buChar char="-"/>
            </a:pPr>
            <a:r>
              <a:rPr lang="en"/>
              <a:t>The rotation of the same triangle is easily discriminated when one edge is vertical. </a:t>
            </a:r>
            <a:endParaRPr/>
          </a:p>
          <a:p>
            <a:pPr indent="0" lvl="0" marL="0" rtl="0" algn="l">
              <a:spcBef>
                <a:spcPts val="800"/>
              </a:spcBef>
              <a:spcAft>
                <a:spcPts val="0"/>
              </a:spcAft>
              <a:buSzPts val="2200"/>
              <a:buNone/>
            </a:pPr>
            <a:r>
              <a:t/>
            </a:r>
            <a:endParaRPr/>
          </a:p>
        </p:txBody>
      </p:sp>
      <p:pic>
        <p:nvPicPr>
          <p:cNvPr id="404" name="Google Shape;404;p26"/>
          <p:cNvPicPr preferRelativeResize="0"/>
          <p:nvPr/>
        </p:nvPicPr>
        <p:blipFill rotWithShape="1">
          <a:blip r:embed="rId3">
            <a:alphaModFix/>
          </a:blip>
          <a:srcRect b="0" l="0" r="0" t="0"/>
          <a:stretch/>
        </p:blipFill>
        <p:spPr>
          <a:xfrm>
            <a:off x="3550075" y="1207350"/>
            <a:ext cx="1923191" cy="804750"/>
          </a:xfrm>
          <a:prstGeom prst="rect">
            <a:avLst/>
          </a:prstGeom>
          <a:noFill/>
          <a:ln>
            <a:noFill/>
          </a:ln>
        </p:spPr>
      </p:pic>
      <p:pic>
        <p:nvPicPr>
          <p:cNvPr id="405" name="Google Shape;405;p26"/>
          <p:cNvPicPr preferRelativeResize="0"/>
          <p:nvPr/>
        </p:nvPicPr>
        <p:blipFill rotWithShape="1">
          <a:blip r:embed="rId4">
            <a:alphaModFix/>
          </a:blip>
          <a:srcRect b="0" l="0" r="0" t="0"/>
          <a:stretch/>
        </p:blipFill>
        <p:spPr>
          <a:xfrm>
            <a:off x="3455900" y="2526850"/>
            <a:ext cx="2079450" cy="877100"/>
          </a:xfrm>
          <a:prstGeom prst="rect">
            <a:avLst/>
          </a:prstGeom>
          <a:noFill/>
          <a:ln>
            <a:noFill/>
          </a:ln>
        </p:spPr>
      </p:pic>
      <p:pic>
        <p:nvPicPr>
          <p:cNvPr id="406" name="Google Shape;406;p26"/>
          <p:cNvPicPr preferRelativeResize="0"/>
          <p:nvPr/>
        </p:nvPicPr>
        <p:blipFill rotWithShape="1">
          <a:blip r:embed="rId5">
            <a:alphaModFix/>
          </a:blip>
          <a:srcRect b="0" l="0" r="0" t="0"/>
          <a:stretch/>
        </p:blipFill>
        <p:spPr>
          <a:xfrm>
            <a:off x="3455897" y="4105174"/>
            <a:ext cx="869599" cy="815249"/>
          </a:xfrm>
          <a:prstGeom prst="rect">
            <a:avLst/>
          </a:prstGeom>
          <a:noFill/>
          <a:ln>
            <a:noFill/>
          </a:ln>
        </p:spPr>
      </p:pic>
      <p:pic>
        <p:nvPicPr>
          <p:cNvPr id="407" name="Google Shape;407;p26"/>
          <p:cNvPicPr preferRelativeResize="0"/>
          <p:nvPr/>
        </p:nvPicPr>
        <p:blipFill rotWithShape="1">
          <a:blip r:embed="rId6">
            <a:alphaModFix/>
          </a:blip>
          <a:srcRect b="0" l="0" r="0" t="0"/>
          <a:stretch/>
        </p:blipFill>
        <p:spPr>
          <a:xfrm>
            <a:off x="4648388" y="4110414"/>
            <a:ext cx="824879" cy="8047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